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83" r:id="rId5"/>
    <p:sldId id="297" r:id="rId6"/>
    <p:sldId id="322" r:id="rId7"/>
    <p:sldId id="300" r:id="rId8"/>
    <p:sldId id="314" r:id="rId9"/>
    <p:sldId id="301" r:id="rId10"/>
    <p:sldId id="302" r:id="rId11"/>
    <p:sldId id="324" r:id="rId12"/>
    <p:sldId id="292" r:id="rId13"/>
    <p:sldId id="323" r:id="rId14"/>
    <p:sldId id="306" r:id="rId15"/>
    <p:sldId id="309" r:id="rId16"/>
    <p:sldId id="310" r:id="rId17"/>
  </p:sldIdLst>
  <p:sldSz cx="9144000" cy="6858000" type="screen4x3"/>
  <p:notesSz cx="6819900" cy="99314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le Kennard" initials="MMK"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B7979"/>
    <a:srgbClr val="B3AA7E"/>
    <a:srgbClr val="00AEE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20" autoAdjust="0"/>
    <p:restoredTop sz="81861" autoAdjust="0"/>
  </p:normalViewPr>
  <p:slideViewPr>
    <p:cSldViewPr>
      <p:cViewPr varScale="1">
        <p:scale>
          <a:sx n="92" d="100"/>
          <a:sy n="92" d="100"/>
        </p:scale>
        <p:origin x="-1878" y="-102"/>
      </p:cViewPr>
      <p:guideLst>
        <p:guide orient="horz" pos="164"/>
        <p:guide pos="5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72D02D-3818-42CD-B09D-A2701750C4F2}"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GB"/>
        </a:p>
      </dgm:t>
    </dgm:pt>
    <dgm:pt modelId="{414351A9-4C68-415A-8526-281C3EEA8F4B}">
      <dgm:prSet phldrT="[Text]"/>
      <dgm:spPr/>
      <dgm:t>
        <a:bodyPr/>
        <a:lstStyle/>
        <a:p>
          <a:r>
            <a:rPr lang="en-GB" dirty="0" smtClean="0"/>
            <a:t>Budget Planning </a:t>
          </a:r>
          <a:endParaRPr lang="en-GB" dirty="0"/>
        </a:p>
      </dgm:t>
    </dgm:pt>
    <dgm:pt modelId="{E96B3F64-03AD-49D1-9C8B-539965603BEA}" type="parTrans" cxnId="{648E9B43-073F-4848-B800-D8EAC16DECF9}">
      <dgm:prSet/>
      <dgm:spPr/>
      <dgm:t>
        <a:bodyPr/>
        <a:lstStyle/>
        <a:p>
          <a:endParaRPr lang="en-GB"/>
        </a:p>
      </dgm:t>
    </dgm:pt>
    <dgm:pt modelId="{A9EC69F6-D7B4-454D-89B6-49644F656D08}" type="sibTrans" cxnId="{648E9B43-073F-4848-B800-D8EAC16DECF9}">
      <dgm:prSet/>
      <dgm:spPr/>
      <dgm:t>
        <a:bodyPr/>
        <a:lstStyle/>
        <a:p>
          <a:endParaRPr lang="en-GB"/>
        </a:p>
      </dgm:t>
    </dgm:pt>
    <dgm:pt modelId="{5D1FE4FC-6403-4BC9-A36D-0CC521D1F911}">
      <dgm:prSet phldrT="[Text]"/>
      <dgm:spPr/>
      <dgm:t>
        <a:bodyPr/>
        <a:lstStyle/>
        <a:p>
          <a:r>
            <a:rPr lang="en-GB" dirty="0" smtClean="0"/>
            <a:t>Planning and approving budget </a:t>
          </a:r>
          <a:endParaRPr lang="en-GB" dirty="0"/>
        </a:p>
      </dgm:t>
    </dgm:pt>
    <dgm:pt modelId="{0335A0D8-D56C-43E0-85EF-4C60CAAA2A1B}" type="parTrans" cxnId="{FEBFB59B-A4AE-42BA-918C-142E9677E66E}">
      <dgm:prSet/>
      <dgm:spPr/>
      <dgm:t>
        <a:bodyPr/>
        <a:lstStyle/>
        <a:p>
          <a:endParaRPr lang="en-GB"/>
        </a:p>
      </dgm:t>
    </dgm:pt>
    <dgm:pt modelId="{46262261-CE02-4EE6-A665-3E19BB658753}" type="sibTrans" cxnId="{FEBFB59B-A4AE-42BA-918C-142E9677E66E}">
      <dgm:prSet/>
      <dgm:spPr/>
      <dgm:t>
        <a:bodyPr/>
        <a:lstStyle/>
        <a:p>
          <a:endParaRPr lang="en-GB"/>
        </a:p>
      </dgm:t>
    </dgm:pt>
    <dgm:pt modelId="{D04719DB-E30C-4353-A24E-8BFE247A48C3}">
      <dgm:prSet phldrT="[Text]"/>
      <dgm:spPr/>
      <dgm:t>
        <a:bodyPr/>
        <a:lstStyle/>
        <a:p>
          <a:r>
            <a:rPr lang="en-GB" dirty="0" smtClean="0"/>
            <a:t>Calculating the levy </a:t>
          </a:r>
          <a:endParaRPr lang="en-GB" dirty="0"/>
        </a:p>
      </dgm:t>
    </dgm:pt>
    <dgm:pt modelId="{DEE02613-65E9-4E2B-8CE3-9DBAAF274566}" type="parTrans" cxnId="{B31209B7-02AB-4A88-9C2C-B7D84903ABBB}">
      <dgm:prSet/>
      <dgm:spPr/>
      <dgm:t>
        <a:bodyPr/>
        <a:lstStyle/>
        <a:p>
          <a:endParaRPr lang="en-GB"/>
        </a:p>
      </dgm:t>
    </dgm:pt>
    <dgm:pt modelId="{5E17EDAD-5C6B-413C-AD90-BB21F48FDCD4}" type="sibTrans" cxnId="{B31209B7-02AB-4A88-9C2C-B7D84903ABBB}">
      <dgm:prSet/>
      <dgm:spPr/>
      <dgm:t>
        <a:bodyPr/>
        <a:lstStyle/>
        <a:p>
          <a:endParaRPr lang="en-GB"/>
        </a:p>
      </dgm:t>
    </dgm:pt>
    <dgm:pt modelId="{8EF1A426-B657-4BE3-8B35-D69894D21531}">
      <dgm:prSet phldrT="[Text]"/>
      <dgm:spPr/>
      <dgm:t>
        <a:bodyPr/>
        <a:lstStyle/>
        <a:p>
          <a:r>
            <a:rPr lang="en-GB" dirty="0" smtClean="0"/>
            <a:t>Administration of Levy </a:t>
          </a:r>
          <a:endParaRPr lang="en-GB" dirty="0"/>
        </a:p>
      </dgm:t>
    </dgm:pt>
    <dgm:pt modelId="{5EAA089E-F5E7-45E9-8A04-1084FD6C6869}" type="parTrans" cxnId="{48111597-536E-4C4E-84FC-7700F33B7512}">
      <dgm:prSet/>
      <dgm:spPr/>
      <dgm:t>
        <a:bodyPr/>
        <a:lstStyle/>
        <a:p>
          <a:endParaRPr lang="en-GB"/>
        </a:p>
      </dgm:t>
    </dgm:pt>
    <dgm:pt modelId="{28DC9F7B-EA39-477F-9713-AAF2A2EB9B11}" type="sibTrans" cxnId="{48111597-536E-4C4E-84FC-7700F33B7512}">
      <dgm:prSet/>
      <dgm:spPr/>
      <dgm:t>
        <a:bodyPr/>
        <a:lstStyle/>
        <a:p>
          <a:endParaRPr lang="en-GB"/>
        </a:p>
      </dgm:t>
    </dgm:pt>
    <dgm:pt modelId="{375DF7E2-8D94-495D-B2B5-377BE49BFFE6}">
      <dgm:prSet phldrT="[Text]"/>
      <dgm:spPr/>
      <dgm:t>
        <a:bodyPr/>
        <a:lstStyle/>
        <a:p>
          <a:r>
            <a:rPr lang="en-GB" dirty="0" smtClean="0"/>
            <a:t>Collecting the levy </a:t>
          </a:r>
          <a:endParaRPr lang="en-GB" dirty="0"/>
        </a:p>
      </dgm:t>
    </dgm:pt>
    <dgm:pt modelId="{E70E5A55-2E75-47CE-B7E3-0877A6B61578}" type="parTrans" cxnId="{C7A5F932-F12B-4261-A3DE-08A9D462776A}">
      <dgm:prSet/>
      <dgm:spPr/>
      <dgm:t>
        <a:bodyPr/>
        <a:lstStyle/>
        <a:p>
          <a:endParaRPr lang="en-GB"/>
        </a:p>
      </dgm:t>
    </dgm:pt>
    <dgm:pt modelId="{7EA553DF-785B-46E4-8AA0-A62982917AEC}" type="sibTrans" cxnId="{C7A5F932-F12B-4261-A3DE-08A9D462776A}">
      <dgm:prSet/>
      <dgm:spPr/>
      <dgm:t>
        <a:bodyPr/>
        <a:lstStyle/>
        <a:p>
          <a:endParaRPr lang="en-GB"/>
        </a:p>
      </dgm:t>
    </dgm:pt>
    <dgm:pt modelId="{8F6604C0-C0DE-4374-B863-80B1D51FEB2D}">
      <dgm:prSet phldrT="[Text]"/>
      <dgm:spPr/>
      <dgm:t>
        <a:bodyPr/>
        <a:lstStyle/>
        <a:p>
          <a:r>
            <a:rPr lang="en-GB" dirty="0" smtClean="0"/>
            <a:t>Arrangements for supplier default </a:t>
          </a:r>
          <a:endParaRPr lang="en-GB" dirty="0"/>
        </a:p>
      </dgm:t>
    </dgm:pt>
    <dgm:pt modelId="{7CDAAD8E-A12C-4940-B83A-0A871A22D04E}" type="parTrans" cxnId="{9DF3A42B-4195-4543-A34C-3212338E5670}">
      <dgm:prSet/>
      <dgm:spPr/>
      <dgm:t>
        <a:bodyPr/>
        <a:lstStyle/>
        <a:p>
          <a:endParaRPr lang="en-GB"/>
        </a:p>
      </dgm:t>
    </dgm:pt>
    <dgm:pt modelId="{98BC34E0-F6B6-484F-8916-D359B95014E7}" type="sibTrans" cxnId="{9DF3A42B-4195-4543-A34C-3212338E5670}">
      <dgm:prSet/>
      <dgm:spPr/>
      <dgm:t>
        <a:bodyPr/>
        <a:lstStyle/>
        <a:p>
          <a:endParaRPr lang="en-GB"/>
        </a:p>
      </dgm:t>
    </dgm:pt>
    <dgm:pt modelId="{FCD2A058-2825-455B-94CB-6CB2C3E4E138}">
      <dgm:prSet phldrT="[Text]"/>
      <dgm:spPr/>
      <dgm:t>
        <a:bodyPr/>
        <a:lstStyle/>
        <a:p>
          <a:r>
            <a:rPr lang="en-GB" dirty="0" smtClean="0"/>
            <a:t>Accounting and Governance</a:t>
          </a:r>
          <a:endParaRPr lang="en-GB" dirty="0"/>
        </a:p>
      </dgm:t>
    </dgm:pt>
    <dgm:pt modelId="{61D91780-2D59-4832-B12F-F930C1B84DA2}" type="parTrans" cxnId="{57A4E4F7-7615-4474-B5BC-55C89B70CACD}">
      <dgm:prSet/>
      <dgm:spPr/>
      <dgm:t>
        <a:bodyPr/>
        <a:lstStyle/>
        <a:p>
          <a:endParaRPr lang="en-GB"/>
        </a:p>
      </dgm:t>
    </dgm:pt>
    <dgm:pt modelId="{18D5305A-B9A4-48A6-B495-132E7884978C}" type="sibTrans" cxnId="{57A4E4F7-7615-4474-B5BC-55C89B70CACD}">
      <dgm:prSet/>
      <dgm:spPr/>
      <dgm:t>
        <a:bodyPr/>
        <a:lstStyle/>
        <a:p>
          <a:endParaRPr lang="en-GB"/>
        </a:p>
      </dgm:t>
    </dgm:pt>
    <dgm:pt modelId="{8426007B-25F6-44CD-A9F8-FB52512374D5}">
      <dgm:prSet/>
      <dgm:spPr/>
      <dgm:t>
        <a:bodyPr/>
        <a:lstStyle/>
        <a:p>
          <a:r>
            <a:rPr lang="en-GB" dirty="0" smtClean="0"/>
            <a:t>Monthly reporting </a:t>
          </a:r>
          <a:endParaRPr lang="en-GB" dirty="0"/>
        </a:p>
      </dgm:t>
    </dgm:pt>
    <dgm:pt modelId="{7EA21F13-D15D-4669-ADC0-07205C48545B}" type="parTrans" cxnId="{D23D3075-93DD-4F77-ACB0-50A02B82187E}">
      <dgm:prSet/>
      <dgm:spPr/>
      <dgm:t>
        <a:bodyPr/>
        <a:lstStyle/>
        <a:p>
          <a:endParaRPr lang="en-GB"/>
        </a:p>
      </dgm:t>
    </dgm:pt>
    <dgm:pt modelId="{AB14A1ED-477E-4AF7-8424-DC477314DDBA}" type="sibTrans" cxnId="{D23D3075-93DD-4F77-ACB0-50A02B82187E}">
      <dgm:prSet/>
      <dgm:spPr/>
      <dgm:t>
        <a:bodyPr/>
        <a:lstStyle/>
        <a:p>
          <a:endParaRPr lang="en-GB"/>
        </a:p>
      </dgm:t>
    </dgm:pt>
    <dgm:pt modelId="{ED25D1A3-BC5F-4520-80C2-FE05E7CE8240}">
      <dgm:prSet/>
      <dgm:spPr/>
      <dgm:t>
        <a:bodyPr/>
        <a:lstStyle/>
        <a:p>
          <a:r>
            <a:rPr lang="en-GB" dirty="0" smtClean="0"/>
            <a:t>Annual accounts audited by Comptroller and Auditor General</a:t>
          </a:r>
          <a:endParaRPr lang="en-GB" dirty="0"/>
        </a:p>
      </dgm:t>
    </dgm:pt>
    <dgm:pt modelId="{D31E1FDB-F238-4C80-B7F7-9F29200854A1}" type="parTrans" cxnId="{5510FF76-BF40-44FB-8004-5686858A1011}">
      <dgm:prSet/>
      <dgm:spPr/>
      <dgm:t>
        <a:bodyPr/>
        <a:lstStyle/>
        <a:p>
          <a:endParaRPr lang="en-GB"/>
        </a:p>
      </dgm:t>
    </dgm:pt>
    <dgm:pt modelId="{AEA760A7-E7D8-4DDE-A011-70870B61D5DA}" type="sibTrans" cxnId="{5510FF76-BF40-44FB-8004-5686858A1011}">
      <dgm:prSet/>
      <dgm:spPr/>
      <dgm:t>
        <a:bodyPr/>
        <a:lstStyle/>
        <a:p>
          <a:endParaRPr lang="en-GB"/>
        </a:p>
      </dgm:t>
    </dgm:pt>
    <dgm:pt modelId="{F8B17B90-FA7B-4890-A676-31193BCF6DD3}">
      <dgm:prSet/>
      <dgm:spPr/>
      <dgm:t>
        <a:bodyPr/>
        <a:lstStyle/>
        <a:p>
          <a:r>
            <a:rPr lang="en-GB" dirty="0" smtClean="0"/>
            <a:t>Dealing with overspend and under spend</a:t>
          </a:r>
          <a:endParaRPr lang="en-GB" dirty="0"/>
        </a:p>
      </dgm:t>
    </dgm:pt>
    <dgm:pt modelId="{75AA0903-C234-46C2-84FD-50013F202246}" type="parTrans" cxnId="{9B66B53B-4355-4258-9613-E3884A2B92D4}">
      <dgm:prSet/>
      <dgm:spPr/>
      <dgm:t>
        <a:bodyPr/>
        <a:lstStyle/>
        <a:p>
          <a:endParaRPr lang="en-GB"/>
        </a:p>
      </dgm:t>
    </dgm:pt>
    <dgm:pt modelId="{E1CB8A68-6488-4DC9-8620-E345DF04DABA}" type="sibTrans" cxnId="{9B66B53B-4355-4258-9613-E3884A2B92D4}">
      <dgm:prSet/>
      <dgm:spPr/>
      <dgm:t>
        <a:bodyPr/>
        <a:lstStyle/>
        <a:p>
          <a:endParaRPr lang="en-GB"/>
        </a:p>
      </dgm:t>
    </dgm:pt>
    <dgm:pt modelId="{8CF6DDB9-4FA5-4855-A3C8-0F3D49880912}">
      <dgm:prSet/>
      <dgm:spPr/>
      <dgm:t>
        <a:bodyPr/>
        <a:lstStyle/>
        <a:p>
          <a:r>
            <a:rPr lang="en-GB" dirty="0" smtClean="0"/>
            <a:t>Reconciliation and disputes</a:t>
          </a:r>
          <a:endParaRPr lang="en-GB" dirty="0"/>
        </a:p>
      </dgm:t>
    </dgm:pt>
    <dgm:pt modelId="{D6C88DA3-B866-4706-B4C6-7412D2C6135E}" type="parTrans" cxnId="{541ACE28-970B-4D1C-9ADF-188F60187033}">
      <dgm:prSet/>
      <dgm:spPr/>
      <dgm:t>
        <a:bodyPr/>
        <a:lstStyle/>
        <a:p>
          <a:endParaRPr lang="en-GB"/>
        </a:p>
      </dgm:t>
    </dgm:pt>
    <dgm:pt modelId="{D495E629-B9F4-4907-AC35-F0983025E099}" type="sibTrans" cxnId="{541ACE28-970B-4D1C-9ADF-188F60187033}">
      <dgm:prSet/>
      <dgm:spPr/>
      <dgm:t>
        <a:bodyPr/>
        <a:lstStyle/>
        <a:p>
          <a:endParaRPr lang="en-GB"/>
        </a:p>
      </dgm:t>
    </dgm:pt>
    <dgm:pt modelId="{11630493-F38A-46E1-B2C6-7D88B7C59C2E}">
      <dgm:prSet/>
      <dgm:spPr/>
      <dgm:t>
        <a:bodyPr/>
        <a:lstStyle/>
        <a:p>
          <a:r>
            <a:rPr lang="en-GB" dirty="0" smtClean="0"/>
            <a:t>Identifying and  prescribing the functions of the CPB</a:t>
          </a:r>
          <a:endParaRPr lang="en-GB" dirty="0"/>
        </a:p>
      </dgm:t>
    </dgm:pt>
    <dgm:pt modelId="{053341E5-8B86-49A3-9E88-1B1C0E751FD5}" type="parTrans" cxnId="{E9D5F76B-7569-4547-B136-1E7915B2C9F7}">
      <dgm:prSet/>
      <dgm:spPr/>
      <dgm:t>
        <a:bodyPr/>
        <a:lstStyle/>
        <a:p>
          <a:endParaRPr lang="en-GB"/>
        </a:p>
      </dgm:t>
    </dgm:pt>
    <dgm:pt modelId="{98C85DEB-0385-4595-9354-7B41231FB8D0}" type="sibTrans" cxnId="{E9D5F76B-7569-4547-B136-1E7915B2C9F7}">
      <dgm:prSet/>
      <dgm:spPr/>
      <dgm:t>
        <a:bodyPr/>
        <a:lstStyle/>
        <a:p>
          <a:endParaRPr lang="en-GB"/>
        </a:p>
      </dgm:t>
    </dgm:pt>
    <dgm:pt modelId="{06907056-2457-4238-9264-97DC45F91087}" type="pres">
      <dgm:prSet presAssocID="{9572D02D-3818-42CD-B09D-A2701750C4F2}" presName="Name0" presStyleCnt="0">
        <dgm:presLayoutVars>
          <dgm:dir/>
          <dgm:animLvl val="lvl"/>
          <dgm:resizeHandles val="exact"/>
        </dgm:presLayoutVars>
      </dgm:prSet>
      <dgm:spPr/>
      <dgm:t>
        <a:bodyPr/>
        <a:lstStyle/>
        <a:p>
          <a:endParaRPr lang="en-GB"/>
        </a:p>
      </dgm:t>
    </dgm:pt>
    <dgm:pt modelId="{22F564C9-8E25-41B9-AA76-A2DF88F00DB7}" type="pres">
      <dgm:prSet presAssocID="{FCD2A058-2825-455B-94CB-6CB2C3E4E138}" presName="boxAndChildren" presStyleCnt="0"/>
      <dgm:spPr/>
    </dgm:pt>
    <dgm:pt modelId="{5FDB0660-677C-43A8-BE3C-5CC8EA8D65F9}" type="pres">
      <dgm:prSet presAssocID="{FCD2A058-2825-455B-94CB-6CB2C3E4E138}" presName="parentTextBox" presStyleLbl="node1" presStyleIdx="0" presStyleCnt="3"/>
      <dgm:spPr/>
      <dgm:t>
        <a:bodyPr/>
        <a:lstStyle/>
        <a:p>
          <a:endParaRPr lang="en-GB"/>
        </a:p>
      </dgm:t>
    </dgm:pt>
    <dgm:pt modelId="{72DAB4DA-71E2-46B9-90A0-9DB879C2913E}" type="pres">
      <dgm:prSet presAssocID="{FCD2A058-2825-455B-94CB-6CB2C3E4E138}" presName="entireBox" presStyleLbl="node1" presStyleIdx="0" presStyleCnt="3"/>
      <dgm:spPr/>
      <dgm:t>
        <a:bodyPr/>
        <a:lstStyle/>
        <a:p>
          <a:endParaRPr lang="en-GB"/>
        </a:p>
      </dgm:t>
    </dgm:pt>
    <dgm:pt modelId="{0A118069-0A75-4B28-B5F2-A1478EC8213A}" type="pres">
      <dgm:prSet presAssocID="{FCD2A058-2825-455B-94CB-6CB2C3E4E138}" presName="descendantBox" presStyleCnt="0"/>
      <dgm:spPr/>
    </dgm:pt>
    <dgm:pt modelId="{B2D9BB3D-F40D-4926-ADC5-A3B19CD2EAD3}" type="pres">
      <dgm:prSet presAssocID="{8426007B-25F6-44CD-A9F8-FB52512374D5}" presName="childTextBox" presStyleLbl="fgAccFollowNode1" presStyleIdx="0" presStyleCnt="9">
        <dgm:presLayoutVars>
          <dgm:bulletEnabled val="1"/>
        </dgm:presLayoutVars>
      </dgm:prSet>
      <dgm:spPr/>
      <dgm:t>
        <a:bodyPr/>
        <a:lstStyle/>
        <a:p>
          <a:endParaRPr lang="en-GB"/>
        </a:p>
      </dgm:t>
    </dgm:pt>
    <dgm:pt modelId="{7E5A0318-45BE-4973-84DC-29CD3C880140}" type="pres">
      <dgm:prSet presAssocID="{ED25D1A3-BC5F-4520-80C2-FE05E7CE8240}" presName="childTextBox" presStyleLbl="fgAccFollowNode1" presStyleIdx="1" presStyleCnt="9">
        <dgm:presLayoutVars>
          <dgm:bulletEnabled val="1"/>
        </dgm:presLayoutVars>
      </dgm:prSet>
      <dgm:spPr/>
      <dgm:t>
        <a:bodyPr/>
        <a:lstStyle/>
        <a:p>
          <a:endParaRPr lang="en-GB"/>
        </a:p>
      </dgm:t>
    </dgm:pt>
    <dgm:pt modelId="{F072005B-00B7-41A5-A97A-CD1F130CFF6B}" type="pres">
      <dgm:prSet presAssocID="{28DC9F7B-EA39-477F-9713-AAF2A2EB9B11}" presName="sp" presStyleCnt="0"/>
      <dgm:spPr/>
    </dgm:pt>
    <dgm:pt modelId="{71E17053-97F0-441D-A8F9-2D78DEF37AD8}" type="pres">
      <dgm:prSet presAssocID="{8EF1A426-B657-4BE3-8B35-D69894D21531}" presName="arrowAndChildren" presStyleCnt="0"/>
      <dgm:spPr/>
    </dgm:pt>
    <dgm:pt modelId="{1CE1678A-B2A4-4404-8F96-397BA0C79925}" type="pres">
      <dgm:prSet presAssocID="{8EF1A426-B657-4BE3-8B35-D69894D21531}" presName="parentTextArrow" presStyleLbl="node1" presStyleIdx="0" presStyleCnt="3"/>
      <dgm:spPr/>
      <dgm:t>
        <a:bodyPr/>
        <a:lstStyle/>
        <a:p>
          <a:endParaRPr lang="en-GB"/>
        </a:p>
      </dgm:t>
    </dgm:pt>
    <dgm:pt modelId="{8B6DB23D-5CFF-4A36-9549-ECDE58DACCDF}" type="pres">
      <dgm:prSet presAssocID="{8EF1A426-B657-4BE3-8B35-D69894D21531}" presName="arrow" presStyleLbl="node1" presStyleIdx="1" presStyleCnt="3"/>
      <dgm:spPr/>
      <dgm:t>
        <a:bodyPr/>
        <a:lstStyle/>
        <a:p>
          <a:endParaRPr lang="en-GB"/>
        </a:p>
      </dgm:t>
    </dgm:pt>
    <dgm:pt modelId="{276CCDAB-8915-40B0-8F7F-2E3612A6C2D1}" type="pres">
      <dgm:prSet presAssocID="{8EF1A426-B657-4BE3-8B35-D69894D21531}" presName="descendantArrow" presStyleCnt="0"/>
      <dgm:spPr/>
    </dgm:pt>
    <dgm:pt modelId="{4876562F-1F05-434E-B0E5-7D6C7650923F}" type="pres">
      <dgm:prSet presAssocID="{375DF7E2-8D94-495D-B2B5-377BE49BFFE6}" presName="childTextArrow" presStyleLbl="fgAccFollowNode1" presStyleIdx="2" presStyleCnt="9">
        <dgm:presLayoutVars>
          <dgm:bulletEnabled val="1"/>
        </dgm:presLayoutVars>
      </dgm:prSet>
      <dgm:spPr/>
      <dgm:t>
        <a:bodyPr/>
        <a:lstStyle/>
        <a:p>
          <a:endParaRPr lang="en-GB"/>
        </a:p>
      </dgm:t>
    </dgm:pt>
    <dgm:pt modelId="{3D0C6900-86D9-4C4C-B60E-9B354747F74B}" type="pres">
      <dgm:prSet presAssocID="{8F6604C0-C0DE-4374-B863-80B1D51FEB2D}" presName="childTextArrow" presStyleLbl="fgAccFollowNode1" presStyleIdx="3" presStyleCnt="9">
        <dgm:presLayoutVars>
          <dgm:bulletEnabled val="1"/>
        </dgm:presLayoutVars>
      </dgm:prSet>
      <dgm:spPr/>
      <dgm:t>
        <a:bodyPr/>
        <a:lstStyle/>
        <a:p>
          <a:endParaRPr lang="en-GB"/>
        </a:p>
      </dgm:t>
    </dgm:pt>
    <dgm:pt modelId="{6E684697-4D9A-46E0-910F-F94171FB68EA}" type="pres">
      <dgm:prSet presAssocID="{F8B17B90-FA7B-4890-A676-31193BCF6DD3}" presName="childTextArrow" presStyleLbl="fgAccFollowNode1" presStyleIdx="4" presStyleCnt="9">
        <dgm:presLayoutVars>
          <dgm:bulletEnabled val="1"/>
        </dgm:presLayoutVars>
      </dgm:prSet>
      <dgm:spPr/>
      <dgm:t>
        <a:bodyPr/>
        <a:lstStyle/>
        <a:p>
          <a:endParaRPr lang="en-GB"/>
        </a:p>
      </dgm:t>
    </dgm:pt>
    <dgm:pt modelId="{BB723057-22A4-4A2B-92FA-8A97B25200A0}" type="pres">
      <dgm:prSet presAssocID="{8CF6DDB9-4FA5-4855-A3C8-0F3D49880912}" presName="childTextArrow" presStyleLbl="fgAccFollowNode1" presStyleIdx="5" presStyleCnt="9">
        <dgm:presLayoutVars>
          <dgm:bulletEnabled val="1"/>
        </dgm:presLayoutVars>
      </dgm:prSet>
      <dgm:spPr/>
      <dgm:t>
        <a:bodyPr/>
        <a:lstStyle/>
        <a:p>
          <a:endParaRPr lang="en-GB"/>
        </a:p>
      </dgm:t>
    </dgm:pt>
    <dgm:pt modelId="{0041AA61-9328-433F-9C11-DE6F6A2C5648}" type="pres">
      <dgm:prSet presAssocID="{A9EC69F6-D7B4-454D-89B6-49644F656D08}" presName="sp" presStyleCnt="0"/>
      <dgm:spPr/>
    </dgm:pt>
    <dgm:pt modelId="{39F2CD12-7646-48C2-AA77-D7F33A98DC34}" type="pres">
      <dgm:prSet presAssocID="{414351A9-4C68-415A-8526-281C3EEA8F4B}" presName="arrowAndChildren" presStyleCnt="0"/>
      <dgm:spPr/>
    </dgm:pt>
    <dgm:pt modelId="{9AC1F4F4-1995-43C4-B743-C1BF38B55FBE}" type="pres">
      <dgm:prSet presAssocID="{414351A9-4C68-415A-8526-281C3EEA8F4B}" presName="parentTextArrow" presStyleLbl="node1" presStyleIdx="1" presStyleCnt="3"/>
      <dgm:spPr/>
      <dgm:t>
        <a:bodyPr/>
        <a:lstStyle/>
        <a:p>
          <a:endParaRPr lang="en-GB"/>
        </a:p>
      </dgm:t>
    </dgm:pt>
    <dgm:pt modelId="{13F9A1F4-BE51-47CB-9252-CD539218C4D9}" type="pres">
      <dgm:prSet presAssocID="{414351A9-4C68-415A-8526-281C3EEA8F4B}" presName="arrow" presStyleLbl="node1" presStyleIdx="2" presStyleCnt="3"/>
      <dgm:spPr/>
      <dgm:t>
        <a:bodyPr/>
        <a:lstStyle/>
        <a:p>
          <a:endParaRPr lang="en-GB"/>
        </a:p>
      </dgm:t>
    </dgm:pt>
    <dgm:pt modelId="{A053E9E1-B29B-4AFB-BE9F-75F8EFFC0D90}" type="pres">
      <dgm:prSet presAssocID="{414351A9-4C68-415A-8526-281C3EEA8F4B}" presName="descendantArrow" presStyleCnt="0"/>
      <dgm:spPr/>
    </dgm:pt>
    <dgm:pt modelId="{E5ED2914-BA8C-45C5-9515-4EAA90A014F0}" type="pres">
      <dgm:prSet presAssocID="{11630493-F38A-46E1-B2C6-7D88B7C59C2E}" presName="childTextArrow" presStyleLbl="fgAccFollowNode1" presStyleIdx="6" presStyleCnt="9">
        <dgm:presLayoutVars>
          <dgm:bulletEnabled val="1"/>
        </dgm:presLayoutVars>
      </dgm:prSet>
      <dgm:spPr/>
      <dgm:t>
        <a:bodyPr/>
        <a:lstStyle/>
        <a:p>
          <a:endParaRPr lang="en-GB"/>
        </a:p>
      </dgm:t>
    </dgm:pt>
    <dgm:pt modelId="{B5FE17E1-6AE9-4156-ACCA-8E49E7E1D7B3}" type="pres">
      <dgm:prSet presAssocID="{5D1FE4FC-6403-4BC9-A36D-0CC521D1F911}" presName="childTextArrow" presStyleLbl="fgAccFollowNode1" presStyleIdx="7" presStyleCnt="9">
        <dgm:presLayoutVars>
          <dgm:bulletEnabled val="1"/>
        </dgm:presLayoutVars>
      </dgm:prSet>
      <dgm:spPr/>
      <dgm:t>
        <a:bodyPr/>
        <a:lstStyle/>
        <a:p>
          <a:endParaRPr lang="en-GB"/>
        </a:p>
      </dgm:t>
    </dgm:pt>
    <dgm:pt modelId="{508F6EDB-0C75-4BDA-AEA9-1B5F5ABFF674}" type="pres">
      <dgm:prSet presAssocID="{D04719DB-E30C-4353-A24E-8BFE247A48C3}" presName="childTextArrow" presStyleLbl="fgAccFollowNode1" presStyleIdx="8" presStyleCnt="9">
        <dgm:presLayoutVars>
          <dgm:bulletEnabled val="1"/>
        </dgm:presLayoutVars>
      </dgm:prSet>
      <dgm:spPr/>
      <dgm:t>
        <a:bodyPr/>
        <a:lstStyle/>
        <a:p>
          <a:endParaRPr lang="en-GB"/>
        </a:p>
      </dgm:t>
    </dgm:pt>
  </dgm:ptLst>
  <dgm:cxnLst>
    <dgm:cxn modelId="{465F91C4-EAB0-429B-AA72-C9D8B6008274}" type="presOf" srcId="{8CF6DDB9-4FA5-4855-A3C8-0F3D49880912}" destId="{BB723057-22A4-4A2B-92FA-8A97B25200A0}" srcOrd="0" destOrd="0" presId="urn:microsoft.com/office/officeart/2005/8/layout/process4"/>
    <dgm:cxn modelId="{7437A16A-C33E-47EF-B5C0-A25989800E99}" type="presOf" srcId="{8F6604C0-C0DE-4374-B863-80B1D51FEB2D}" destId="{3D0C6900-86D9-4C4C-B60E-9B354747F74B}" srcOrd="0" destOrd="0" presId="urn:microsoft.com/office/officeart/2005/8/layout/process4"/>
    <dgm:cxn modelId="{1AB75126-DFC1-4665-8B07-095B5C7DDFB1}" type="presOf" srcId="{FCD2A058-2825-455B-94CB-6CB2C3E4E138}" destId="{5FDB0660-677C-43A8-BE3C-5CC8EA8D65F9}" srcOrd="0" destOrd="0" presId="urn:microsoft.com/office/officeart/2005/8/layout/process4"/>
    <dgm:cxn modelId="{CC2777CD-DF74-49CE-A59F-3699A2EB9340}" type="presOf" srcId="{9572D02D-3818-42CD-B09D-A2701750C4F2}" destId="{06907056-2457-4238-9264-97DC45F91087}" srcOrd="0" destOrd="0" presId="urn:microsoft.com/office/officeart/2005/8/layout/process4"/>
    <dgm:cxn modelId="{4ECD9019-574C-4AC3-AECF-94FB9459AD7E}" type="presOf" srcId="{11630493-F38A-46E1-B2C6-7D88B7C59C2E}" destId="{E5ED2914-BA8C-45C5-9515-4EAA90A014F0}" srcOrd="0" destOrd="0" presId="urn:microsoft.com/office/officeart/2005/8/layout/process4"/>
    <dgm:cxn modelId="{5510FF76-BF40-44FB-8004-5686858A1011}" srcId="{FCD2A058-2825-455B-94CB-6CB2C3E4E138}" destId="{ED25D1A3-BC5F-4520-80C2-FE05E7CE8240}" srcOrd="1" destOrd="0" parTransId="{D31E1FDB-F238-4C80-B7F7-9F29200854A1}" sibTransId="{AEA760A7-E7D8-4DDE-A011-70870B61D5DA}"/>
    <dgm:cxn modelId="{B31209B7-02AB-4A88-9C2C-B7D84903ABBB}" srcId="{414351A9-4C68-415A-8526-281C3EEA8F4B}" destId="{D04719DB-E30C-4353-A24E-8BFE247A48C3}" srcOrd="2" destOrd="0" parTransId="{DEE02613-65E9-4E2B-8CE3-9DBAAF274566}" sibTransId="{5E17EDAD-5C6B-413C-AD90-BB21F48FDCD4}"/>
    <dgm:cxn modelId="{D23D3075-93DD-4F77-ACB0-50A02B82187E}" srcId="{FCD2A058-2825-455B-94CB-6CB2C3E4E138}" destId="{8426007B-25F6-44CD-A9F8-FB52512374D5}" srcOrd="0" destOrd="0" parTransId="{7EA21F13-D15D-4669-ADC0-07205C48545B}" sibTransId="{AB14A1ED-477E-4AF7-8424-DC477314DDBA}"/>
    <dgm:cxn modelId="{E11932D0-92C0-4EF9-8989-D71FBB07D451}" type="presOf" srcId="{8426007B-25F6-44CD-A9F8-FB52512374D5}" destId="{B2D9BB3D-F40D-4926-ADC5-A3B19CD2EAD3}" srcOrd="0" destOrd="0" presId="urn:microsoft.com/office/officeart/2005/8/layout/process4"/>
    <dgm:cxn modelId="{7C18AEBE-A2B8-409F-A275-183967D8CA8E}" type="presOf" srcId="{8EF1A426-B657-4BE3-8B35-D69894D21531}" destId="{1CE1678A-B2A4-4404-8F96-397BA0C79925}" srcOrd="0" destOrd="0" presId="urn:microsoft.com/office/officeart/2005/8/layout/process4"/>
    <dgm:cxn modelId="{61BD343D-D52C-4328-813B-9226B5886BE0}" type="presOf" srcId="{375DF7E2-8D94-495D-B2B5-377BE49BFFE6}" destId="{4876562F-1F05-434E-B0E5-7D6C7650923F}" srcOrd="0" destOrd="0" presId="urn:microsoft.com/office/officeart/2005/8/layout/process4"/>
    <dgm:cxn modelId="{FEBFB59B-A4AE-42BA-918C-142E9677E66E}" srcId="{414351A9-4C68-415A-8526-281C3EEA8F4B}" destId="{5D1FE4FC-6403-4BC9-A36D-0CC521D1F911}" srcOrd="1" destOrd="0" parTransId="{0335A0D8-D56C-43E0-85EF-4C60CAAA2A1B}" sibTransId="{46262261-CE02-4EE6-A665-3E19BB658753}"/>
    <dgm:cxn modelId="{541ACE28-970B-4D1C-9ADF-188F60187033}" srcId="{8EF1A426-B657-4BE3-8B35-D69894D21531}" destId="{8CF6DDB9-4FA5-4855-A3C8-0F3D49880912}" srcOrd="3" destOrd="0" parTransId="{D6C88DA3-B866-4706-B4C6-7412D2C6135E}" sibTransId="{D495E629-B9F4-4907-AC35-F0983025E099}"/>
    <dgm:cxn modelId="{B1710FCB-8316-43E8-AF54-238D491AB6C5}" type="presOf" srcId="{F8B17B90-FA7B-4890-A676-31193BCF6DD3}" destId="{6E684697-4D9A-46E0-910F-F94171FB68EA}" srcOrd="0" destOrd="0" presId="urn:microsoft.com/office/officeart/2005/8/layout/process4"/>
    <dgm:cxn modelId="{48111597-536E-4C4E-84FC-7700F33B7512}" srcId="{9572D02D-3818-42CD-B09D-A2701750C4F2}" destId="{8EF1A426-B657-4BE3-8B35-D69894D21531}" srcOrd="1" destOrd="0" parTransId="{5EAA089E-F5E7-45E9-8A04-1084FD6C6869}" sibTransId="{28DC9F7B-EA39-477F-9713-AAF2A2EB9B11}"/>
    <dgm:cxn modelId="{9170AF76-955D-4EC3-9C1F-E2F45460F5AD}" type="presOf" srcId="{5D1FE4FC-6403-4BC9-A36D-0CC521D1F911}" destId="{B5FE17E1-6AE9-4156-ACCA-8E49E7E1D7B3}" srcOrd="0" destOrd="0" presId="urn:microsoft.com/office/officeart/2005/8/layout/process4"/>
    <dgm:cxn modelId="{177FF8E8-4375-4B47-B03F-46C3AD2DC270}" type="presOf" srcId="{414351A9-4C68-415A-8526-281C3EEA8F4B}" destId="{13F9A1F4-BE51-47CB-9252-CD539218C4D9}" srcOrd="1" destOrd="0" presId="urn:microsoft.com/office/officeart/2005/8/layout/process4"/>
    <dgm:cxn modelId="{D3656648-ADE4-440E-937A-00D97A8959B8}" type="presOf" srcId="{8EF1A426-B657-4BE3-8B35-D69894D21531}" destId="{8B6DB23D-5CFF-4A36-9549-ECDE58DACCDF}" srcOrd="1" destOrd="0" presId="urn:microsoft.com/office/officeart/2005/8/layout/process4"/>
    <dgm:cxn modelId="{648E9B43-073F-4848-B800-D8EAC16DECF9}" srcId="{9572D02D-3818-42CD-B09D-A2701750C4F2}" destId="{414351A9-4C68-415A-8526-281C3EEA8F4B}" srcOrd="0" destOrd="0" parTransId="{E96B3F64-03AD-49D1-9C8B-539965603BEA}" sibTransId="{A9EC69F6-D7B4-454D-89B6-49644F656D08}"/>
    <dgm:cxn modelId="{984CD880-A475-4649-BAD2-F5DC9A069041}" type="presOf" srcId="{FCD2A058-2825-455B-94CB-6CB2C3E4E138}" destId="{72DAB4DA-71E2-46B9-90A0-9DB879C2913E}" srcOrd="1" destOrd="0" presId="urn:microsoft.com/office/officeart/2005/8/layout/process4"/>
    <dgm:cxn modelId="{0D28F4BD-B1F6-4679-ADE5-3F8C764C6FBA}" type="presOf" srcId="{414351A9-4C68-415A-8526-281C3EEA8F4B}" destId="{9AC1F4F4-1995-43C4-B743-C1BF38B55FBE}" srcOrd="0" destOrd="0" presId="urn:microsoft.com/office/officeart/2005/8/layout/process4"/>
    <dgm:cxn modelId="{D3D7C0E9-65B6-43B6-A544-1B3738D3E26D}" type="presOf" srcId="{ED25D1A3-BC5F-4520-80C2-FE05E7CE8240}" destId="{7E5A0318-45BE-4973-84DC-29CD3C880140}" srcOrd="0" destOrd="0" presId="urn:microsoft.com/office/officeart/2005/8/layout/process4"/>
    <dgm:cxn modelId="{9B66B53B-4355-4258-9613-E3884A2B92D4}" srcId="{8EF1A426-B657-4BE3-8B35-D69894D21531}" destId="{F8B17B90-FA7B-4890-A676-31193BCF6DD3}" srcOrd="2" destOrd="0" parTransId="{75AA0903-C234-46C2-84FD-50013F202246}" sibTransId="{E1CB8A68-6488-4DC9-8620-E345DF04DABA}"/>
    <dgm:cxn modelId="{1552CC4C-5AA3-4B58-A74E-8CFCA7AE2E12}" type="presOf" srcId="{D04719DB-E30C-4353-A24E-8BFE247A48C3}" destId="{508F6EDB-0C75-4BDA-AEA9-1B5F5ABFF674}" srcOrd="0" destOrd="0" presId="urn:microsoft.com/office/officeart/2005/8/layout/process4"/>
    <dgm:cxn modelId="{E9D5F76B-7569-4547-B136-1E7915B2C9F7}" srcId="{414351A9-4C68-415A-8526-281C3EEA8F4B}" destId="{11630493-F38A-46E1-B2C6-7D88B7C59C2E}" srcOrd="0" destOrd="0" parTransId="{053341E5-8B86-49A3-9E88-1B1C0E751FD5}" sibTransId="{98C85DEB-0385-4595-9354-7B41231FB8D0}"/>
    <dgm:cxn modelId="{9DF3A42B-4195-4543-A34C-3212338E5670}" srcId="{8EF1A426-B657-4BE3-8B35-D69894D21531}" destId="{8F6604C0-C0DE-4374-B863-80B1D51FEB2D}" srcOrd="1" destOrd="0" parTransId="{7CDAAD8E-A12C-4940-B83A-0A871A22D04E}" sibTransId="{98BC34E0-F6B6-484F-8916-D359B95014E7}"/>
    <dgm:cxn modelId="{C7A5F932-F12B-4261-A3DE-08A9D462776A}" srcId="{8EF1A426-B657-4BE3-8B35-D69894D21531}" destId="{375DF7E2-8D94-495D-B2B5-377BE49BFFE6}" srcOrd="0" destOrd="0" parTransId="{E70E5A55-2E75-47CE-B7E3-0877A6B61578}" sibTransId="{7EA553DF-785B-46E4-8AA0-A62982917AEC}"/>
    <dgm:cxn modelId="{57A4E4F7-7615-4474-B5BC-55C89B70CACD}" srcId="{9572D02D-3818-42CD-B09D-A2701750C4F2}" destId="{FCD2A058-2825-455B-94CB-6CB2C3E4E138}" srcOrd="2" destOrd="0" parTransId="{61D91780-2D59-4832-B12F-F930C1B84DA2}" sibTransId="{18D5305A-B9A4-48A6-B495-132E7884978C}"/>
    <dgm:cxn modelId="{DAA3913F-8C72-480A-A00F-3C99DACF4301}" type="presParOf" srcId="{06907056-2457-4238-9264-97DC45F91087}" destId="{22F564C9-8E25-41B9-AA76-A2DF88F00DB7}" srcOrd="0" destOrd="0" presId="urn:microsoft.com/office/officeart/2005/8/layout/process4"/>
    <dgm:cxn modelId="{61E92045-CFA4-4ECE-AF6A-14DC1D72E8AA}" type="presParOf" srcId="{22F564C9-8E25-41B9-AA76-A2DF88F00DB7}" destId="{5FDB0660-677C-43A8-BE3C-5CC8EA8D65F9}" srcOrd="0" destOrd="0" presId="urn:microsoft.com/office/officeart/2005/8/layout/process4"/>
    <dgm:cxn modelId="{CBF205F0-42FF-4960-8636-7891965FADE5}" type="presParOf" srcId="{22F564C9-8E25-41B9-AA76-A2DF88F00DB7}" destId="{72DAB4DA-71E2-46B9-90A0-9DB879C2913E}" srcOrd="1" destOrd="0" presId="urn:microsoft.com/office/officeart/2005/8/layout/process4"/>
    <dgm:cxn modelId="{C089FE8E-392A-4171-A052-7A80211A642C}" type="presParOf" srcId="{22F564C9-8E25-41B9-AA76-A2DF88F00DB7}" destId="{0A118069-0A75-4B28-B5F2-A1478EC8213A}" srcOrd="2" destOrd="0" presId="urn:microsoft.com/office/officeart/2005/8/layout/process4"/>
    <dgm:cxn modelId="{8437BDE7-4212-4528-865A-824608BF936F}" type="presParOf" srcId="{0A118069-0A75-4B28-B5F2-A1478EC8213A}" destId="{B2D9BB3D-F40D-4926-ADC5-A3B19CD2EAD3}" srcOrd="0" destOrd="0" presId="urn:microsoft.com/office/officeart/2005/8/layout/process4"/>
    <dgm:cxn modelId="{D05FCE1A-67CD-4711-BABF-4DE3EDD28C93}" type="presParOf" srcId="{0A118069-0A75-4B28-B5F2-A1478EC8213A}" destId="{7E5A0318-45BE-4973-84DC-29CD3C880140}" srcOrd="1" destOrd="0" presId="urn:microsoft.com/office/officeart/2005/8/layout/process4"/>
    <dgm:cxn modelId="{10BF68C8-F60B-47BA-9818-89AE3704E17F}" type="presParOf" srcId="{06907056-2457-4238-9264-97DC45F91087}" destId="{F072005B-00B7-41A5-A97A-CD1F130CFF6B}" srcOrd="1" destOrd="0" presId="urn:microsoft.com/office/officeart/2005/8/layout/process4"/>
    <dgm:cxn modelId="{07B7D507-AB84-4BD1-B6E3-B82F14EA8EAE}" type="presParOf" srcId="{06907056-2457-4238-9264-97DC45F91087}" destId="{71E17053-97F0-441D-A8F9-2D78DEF37AD8}" srcOrd="2" destOrd="0" presId="urn:microsoft.com/office/officeart/2005/8/layout/process4"/>
    <dgm:cxn modelId="{7AAD69BC-C58E-4D34-A320-8AF4B201CA57}" type="presParOf" srcId="{71E17053-97F0-441D-A8F9-2D78DEF37AD8}" destId="{1CE1678A-B2A4-4404-8F96-397BA0C79925}" srcOrd="0" destOrd="0" presId="urn:microsoft.com/office/officeart/2005/8/layout/process4"/>
    <dgm:cxn modelId="{457C2E65-691F-4F75-A03A-752BC34D619F}" type="presParOf" srcId="{71E17053-97F0-441D-A8F9-2D78DEF37AD8}" destId="{8B6DB23D-5CFF-4A36-9549-ECDE58DACCDF}" srcOrd="1" destOrd="0" presId="urn:microsoft.com/office/officeart/2005/8/layout/process4"/>
    <dgm:cxn modelId="{D33CD3E2-2AD3-435A-B7BF-BC82EEC0A161}" type="presParOf" srcId="{71E17053-97F0-441D-A8F9-2D78DEF37AD8}" destId="{276CCDAB-8915-40B0-8F7F-2E3612A6C2D1}" srcOrd="2" destOrd="0" presId="urn:microsoft.com/office/officeart/2005/8/layout/process4"/>
    <dgm:cxn modelId="{2F9F72C2-B717-4F71-ACA0-77DF431E7093}" type="presParOf" srcId="{276CCDAB-8915-40B0-8F7F-2E3612A6C2D1}" destId="{4876562F-1F05-434E-B0E5-7D6C7650923F}" srcOrd="0" destOrd="0" presId="urn:microsoft.com/office/officeart/2005/8/layout/process4"/>
    <dgm:cxn modelId="{634129EF-EF1A-4194-845D-0FF6E55A9866}" type="presParOf" srcId="{276CCDAB-8915-40B0-8F7F-2E3612A6C2D1}" destId="{3D0C6900-86D9-4C4C-B60E-9B354747F74B}" srcOrd="1" destOrd="0" presId="urn:microsoft.com/office/officeart/2005/8/layout/process4"/>
    <dgm:cxn modelId="{05EF6FCE-50E0-47CE-AB5D-355228519C01}" type="presParOf" srcId="{276CCDAB-8915-40B0-8F7F-2E3612A6C2D1}" destId="{6E684697-4D9A-46E0-910F-F94171FB68EA}" srcOrd="2" destOrd="0" presId="urn:microsoft.com/office/officeart/2005/8/layout/process4"/>
    <dgm:cxn modelId="{BF2190AF-C565-45AE-994F-2DB1CF556904}" type="presParOf" srcId="{276CCDAB-8915-40B0-8F7F-2E3612A6C2D1}" destId="{BB723057-22A4-4A2B-92FA-8A97B25200A0}" srcOrd="3" destOrd="0" presId="urn:microsoft.com/office/officeart/2005/8/layout/process4"/>
    <dgm:cxn modelId="{8566B7F1-6202-41BF-A3AF-E58CAC99E6BC}" type="presParOf" srcId="{06907056-2457-4238-9264-97DC45F91087}" destId="{0041AA61-9328-433F-9C11-DE6F6A2C5648}" srcOrd="3" destOrd="0" presId="urn:microsoft.com/office/officeart/2005/8/layout/process4"/>
    <dgm:cxn modelId="{C8674B8F-4AD3-43B4-8C90-6C97814BE22B}" type="presParOf" srcId="{06907056-2457-4238-9264-97DC45F91087}" destId="{39F2CD12-7646-48C2-AA77-D7F33A98DC34}" srcOrd="4" destOrd="0" presId="urn:microsoft.com/office/officeart/2005/8/layout/process4"/>
    <dgm:cxn modelId="{F4B0A4A0-5B1A-4FDB-A545-442E2A0D0850}" type="presParOf" srcId="{39F2CD12-7646-48C2-AA77-D7F33A98DC34}" destId="{9AC1F4F4-1995-43C4-B743-C1BF38B55FBE}" srcOrd="0" destOrd="0" presId="urn:microsoft.com/office/officeart/2005/8/layout/process4"/>
    <dgm:cxn modelId="{7AE43BAA-5482-402F-B69F-6A235E7145BF}" type="presParOf" srcId="{39F2CD12-7646-48C2-AA77-D7F33A98DC34}" destId="{13F9A1F4-BE51-47CB-9252-CD539218C4D9}" srcOrd="1" destOrd="0" presId="urn:microsoft.com/office/officeart/2005/8/layout/process4"/>
    <dgm:cxn modelId="{EED06EA5-4E08-4D8A-8161-D225564C107C}" type="presParOf" srcId="{39F2CD12-7646-48C2-AA77-D7F33A98DC34}" destId="{A053E9E1-B29B-4AFB-BE9F-75F8EFFC0D90}" srcOrd="2" destOrd="0" presId="urn:microsoft.com/office/officeart/2005/8/layout/process4"/>
    <dgm:cxn modelId="{E6B498F9-B81A-4F39-B031-29F3686EE948}" type="presParOf" srcId="{A053E9E1-B29B-4AFB-BE9F-75F8EFFC0D90}" destId="{E5ED2914-BA8C-45C5-9515-4EAA90A014F0}" srcOrd="0" destOrd="0" presId="urn:microsoft.com/office/officeart/2005/8/layout/process4"/>
    <dgm:cxn modelId="{54BDAFD5-DDA3-4A4D-AD30-D28EF91F0929}" type="presParOf" srcId="{A053E9E1-B29B-4AFB-BE9F-75F8EFFC0D90}" destId="{B5FE17E1-6AE9-4156-ACCA-8E49E7E1D7B3}" srcOrd="1" destOrd="0" presId="urn:microsoft.com/office/officeart/2005/8/layout/process4"/>
    <dgm:cxn modelId="{BBCB873B-205B-4240-BFB3-55B6C9A1FADD}" type="presParOf" srcId="{A053E9E1-B29B-4AFB-BE9F-75F8EFFC0D90}" destId="{508F6EDB-0C75-4BDA-AEA9-1B5F5ABFF674}" srcOrd="2"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A39C20-03C4-47E5-89E3-935E78870C1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03506FA8-281D-4119-8FB0-F783F0FA757A}">
      <dgm:prSet phldrT="[Text]" custT="1"/>
      <dgm:spPr/>
      <dgm:t>
        <a:bodyPr/>
        <a:lstStyle/>
        <a:p>
          <a:r>
            <a:rPr lang="en-GB" sz="2000" dirty="0" smtClean="0"/>
            <a:t>Levy collected with Supplier Obligation</a:t>
          </a:r>
          <a:endParaRPr lang="en-GB" sz="2000" dirty="0"/>
        </a:p>
      </dgm:t>
    </dgm:pt>
    <dgm:pt modelId="{E2B742B1-D06C-494C-A452-D9872C7BA7AE}" type="parTrans" cxnId="{FCBDD240-C85F-4793-9DFE-DF92CCC49928}">
      <dgm:prSet/>
      <dgm:spPr/>
      <dgm:t>
        <a:bodyPr/>
        <a:lstStyle/>
        <a:p>
          <a:endParaRPr lang="en-GB"/>
        </a:p>
      </dgm:t>
    </dgm:pt>
    <dgm:pt modelId="{AFEF05A1-11B2-4D6D-95AD-678F4D57A82C}" type="sibTrans" cxnId="{FCBDD240-C85F-4793-9DFE-DF92CCC49928}">
      <dgm:prSet/>
      <dgm:spPr/>
      <dgm:t>
        <a:bodyPr/>
        <a:lstStyle/>
        <a:p>
          <a:endParaRPr lang="en-GB"/>
        </a:p>
      </dgm:t>
    </dgm:pt>
    <dgm:pt modelId="{DA08E01B-F8B9-4EAA-B6A0-AF066307AE30}">
      <dgm:prSet phldrT="[Text]" custT="1"/>
      <dgm:spPr/>
      <dgm:t>
        <a:bodyPr/>
        <a:lstStyle/>
        <a:p>
          <a:r>
            <a:rPr lang="en-GB" sz="1600" dirty="0" smtClean="0"/>
            <a:t>Collected by one of Elexon’s agents at the same time as supplier obligation (daily or weekly) </a:t>
          </a:r>
          <a:endParaRPr lang="en-GB" sz="1600" dirty="0"/>
        </a:p>
      </dgm:t>
    </dgm:pt>
    <dgm:pt modelId="{3FC79522-772A-4A09-B899-626CA26936B2}" type="parTrans" cxnId="{59196151-09A9-4B01-9C18-4CDF1851FC7D}">
      <dgm:prSet/>
      <dgm:spPr/>
      <dgm:t>
        <a:bodyPr/>
        <a:lstStyle/>
        <a:p>
          <a:endParaRPr lang="en-GB"/>
        </a:p>
      </dgm:t>
    </dgm:pt>
    <dgm:pt modelId="{5DE2D90E-E057-44D0-8F40-758C8000A75C}" type="sibTrans" cxnId="{59196151-09A9-4B01-9C18-4CDF1851FC7D}">
      <dgm:prSet/>
      <dgm:spPr/>
      <dgm:t>
        <a:bodyPr/>
        <a:lstStyle/>
        <a:p>
          <a:endParaRPr lang="en-GB"/>
        </a:p>
      </dgm:t>
    </dgm:pt>
    <dgm:pt modelId="{AF5561A2-9FC9-42FB-9847-902977B782BA}">
      <dgm:prSet phldrT="[Text]" custT="1"/>
      <dgm:spPr/>
      <dgm:t>
        <a:bodyPr/>
        <a:lstStyle/>
        <a:p>
          <a:endParaRPr lang="en-GB" sz="2000" dirty="0"/>
        </a:p>
      </dgm:t>
    </dgm:pt>
    <dgm:pt modelId="{05283717-FBBB-40CA-999E-8D990C2D9C11}" type="parTrans" cxnId="{BAD6F622-D60E-422A-99B1-7F53F09206A1}">
      <dgm:prSet/>
      <dgm:spPr/>
      <dgm:t>
        <a:bodyPr/>
        <a:lstStyle/>
        <a:p>
          <a:endParaRPr lang="en-GB"/>
        </a:p>
      </dgm:t>
    </dgm:pt>
    <dgm:pt modelId="{08E74F76-D7C8-41B8-BCDF-87BB6418D591}" type="sibTrans" cxnId="{BAD6F622-D60E-422A-99B1-7F53F09206A1}">
      <dgm:prSet/>
      <dgm:spPr/>
      <dgm:t>
        <a:bodyPr/>
        <a:lstStyle/>
        <a:p>
          <a:endParaRPr lang="en-GB"/>
        </a:p>
      </dgm:t>
    </dgm:pt>
    <dgm:pt modelId="{B3B4966C-3582-4584-B72E-43C218301C0B}">
      <dgm:prSet phldrT="[Text]" custT="1"/>
      <dgm:spPr/>
      <dgm:t>
        <a:bodyPr/>
        <a:lstStyle/>
        <a:p>
          <a:r>
            <a:rPr lang="en-GB" sz="2000" dirty="0" smtClean="0"/>
            <a:t>Levy collected with Elexon Operational Costs </a:t>
          </a:r>
          <a:endParaRPr lang="en-GB" sz="2000" dirty="0"/>
        </a:p>
      </dgm:t>
    </dgm:pt>
    <dgm:pt modelId="{74421131-B747-4BF5-8D64-D50BC9983785}" type="sibTrans" cxnId="{2BDC2ED8-63CE-40A2-9AA4-69E72870CEC4}">
      <dgm:prSet/>
      <dgm:spPr/>
      <dgm:t>
        <a:bodyPr/>
        <a:lstStyle/>
        <a:p>
          <a:endParaRPr lang="en-GB"/>
        </a:p>
      </dgm:t>
    </dgm:pt>
    <dgm:pt modelId="{82446CCC-94B6-43F7-953D-478A586AACE7}" type="parTrans" cxnId="{2BDC2ED8-63CE-40A2-9AA4-69E72870CEC4}">
      <dgm:prSet/>
      <dgm:spPr/>
      <dgm:t>
        <a:bodyPr/>
        <a:lstStyle/>
        <a:p>
          <a:endParaRPr lang="en-GB"/>
        </a:p>
      </dgm:t>
    </dgm:pt>
    <dgm:pt modelId="{A9727CC0-F1E9-4E06-99F6-6D29C99BDC4C}">
      <dgm:prSet phldrT="[Text]" custT="1"/>
      <dgm:spPr/>
      <dgm:t>
        <a:bodyPr/>
        <a:lstStyle/>
        <a:p>
          <a:r>
            <a:rPr lang="en-GB" sz="1600" dirty="0" smtClean="0"/>
            <a:t>Elexon would then invoice the CPB for its settlement costs</a:t>
          </a:r>
          <a:endParaRPr lang="en-GB" sz="1600" dirty="0"/>
        </a:p>
      </dgm:t>
    </dgm:pt>
    <dgm:pt modelId="{3E8DD20C-69D1-4A8B-B4D7-53F2D65374D6}" type="sibTrans" cxnId="{DC402729-0F33-42BF-999D-25D031EA10A2}">
      <dgm:prSet/>
      <dgm:spPr/>
      <dgm:t>
        <a:bodyPr/>
        <a:lstStyle/>
        <a:p>
          <a:endParaRPr lang="en-GB"/>
        </a:p>
      </dgm:t>
    </dgm:pt>
    <dgm:pt modelId="{BFE24D82-7889-4A3B-AFDB-3A59ABA3A066}" type="parTrans" cxnId="{DC402729-0F33-42BF-999D-25D031EA10A2}">
      <dgm:prSet/>
      <dgm:spPr/>
      <dgm:t>
        <a:bodyPr/>
        <a:lstStyle/>
        <a:p>
          <a:endParaRPr lang="en-GB"/>
        </a:p>
      </dgm:t>
    </dgm:pt>
    <dgm:pt modelId="{1950E6B7-A450-4D48-84CC-385A4C3072E1}">
      <dgm:prSet phldrT="[Text]" custT="1"/>
      <dgm:spPr/>
      <dgm:t>
        <a:bodyPr/>
        <a:lstStyle/>
        <a:p>
          <a:endParaRPr lang="en-GB" sz="1600" dirty="0"/>
        </a:p>
      </dgm:t>
    </dgm:pt>
    <dgm:pt modelId="{35767462-E1F6-4CD0-AF00-35B3964F7542}" type="sibTrans" cxnId="{6AAE2801-9387-4A9A-A270-F1C4CA72BB85}">
      <dgm:prSet/>
      <dgm:spPr/>
      <dgm:t>
        <a:bodyPr/>
        <a:lstStyle/>
        <a:p>
          <a:endParaRPr lang="en-GB"/>
        </a:p>
      </dgm:t>
    </dgm:pt>
    <dgm:pt modelId="{8661CEE1-656A-4257-B3FD-F827A52BFC4F}" type="parTrans" cxnId="{6AAE2801-9387-4A9A-A270-F1C4CA72BB85}">
      <dgm:prSet/>
      <dgm:spPr/>
      <dgm:t>
        <a:bodyPr/>
        <a:lstStyle/>
        <a:p>
          <a:endParaRPr lang="en-GB"/>
        </a:p>
      </dgm:t>
    </dgm:pt>
    <dgm:pt modelId="{CFF7A096-8150-482A-BE73-8FC1F1796326}">
      <dgm:prSet phldrT="[Text]" custT="1"/>
      <dgm:spPr/>
      <dgm:t>
        <a:bodyPr/>
        <a:lstStyle/>
        <a:p>
          <a:r>
            <a:rPr lang="en-GB" sz="1600" dirty="0" smtClean="0"/>
            <a:t>Collected by Elexon on a monthly basis at the same time as it collects its own costs (rather than the supplier obligation)</a:t>
          </a:r>
          <a:endParaRPr lang="en-GB" sz="1600" dirty="0"/>
        </a:p>
      </dgm:t>
    </dgm:pt>
    <dgm:pt modelId="{23978008-0259-4FD4-9693-AE94BC321C17}" type="sibTrans" cxnId="{3EA3023C-7A23-4C8D-951C-2BA9628EAB0E}">
      <dgm:prSet/>
      <dgm:spPr/>
      <dgm:t>
        <a:bodyPr/>
        <a:lstStyle/>
        <a:p>
          <a:endParaRPr lang="en-GB"/>
        </a:p>
      </dgm:t>
    </dgm:pt>
    <dgm:pt modelId="{F6B064A1-63DB-46A8-9209-5DCFF07A43B6}" type="parTrans" cxnId="{3EA3023C-7A23-4C8D-951C-2BA9628EAB0E}">
      <dgm:prSet/>
      <dgm:spPr/>
      <dgm:t>
        <a:bodyPr/>
        <a:lstStyle/>
        <a:p>
          <a:endParaRPr lang="en-GB"/>
        </a:p>
      </dgm:t>
    </dgm:pt>
    <dgm:pt modelId="{F22AE06F-7FB3-40DC-BF30-D9EADC65BCCD}">
      <dgm:prSet phldrT="[Text]" custT="1"/>
      <dgm:spPr/>
      <dgm:t>
        <a:bodyPr/>
        <a:lstStyle/>
        <a:p>
          <a:endParaRPr lang="en-GB" sz="1600" dirty="0"/>
        </a:p>
      </dgm:t>
    </dgm:pt>
    <dgm:pt modelId="{17EF2DC5-8504-44A8-B7D0-BA1562C4E5BB}" type="sibTrans" cxnId="{7863A74E-822C-4CAD-9F10-DC13CCAC4FED}">
      <dgm:prSet/>
      <dgm:spPr/>
      <dgm:t>
        <a:bodyPr/>
        <a:lstStyle/>
        <a:p>
          <a:endParaRPr lang="en-GB"/>
        </a:p>
      </dgm:t>
    </dgm:pt>
    <dgm:pt modelId="{B6CDDD25-3175-438C-814F-5B3353659C1E}" type="parTrans" cxnId="{7863A74E-822C-4CAD-9F10-DC13CCAC4FED}">
      <dgm:prSet/>
      <dgm:spPr/>
      <dgm:t>
        <a:bodyPr/>
        <a:lstStyle/>
        <a:p>
          <a:endParaRPr lang="en-GB"/>
        </a:p>
      </dgm:t>
    </dgm:pt>
    <dgm:pt modelId="{5AD0367B-2AAA-4B53-BCA4-D732B9157924}">
      <dgm:prSet phldrT="[Text]" custT="1"/>
      <dgm:spPr/>
      <dgm:t>
        <a:bodyPr/>
        <a:lstStyle/>
        <a:p>
          <a:endParaRPr lang="en-GB" sz="2000" dirty="0"/>
        </a:p>
      </dgm:t>
    </dgm:pt>
    <dgm:pt modelId="{8F1C34DE-33B6-49EF-BC13-23F577C327DA}" type="parTrans" cxnId="{FB4B3F23-FDB3-48F4-A529-AD4F43359DB5}">
      <dgm:prSet/>
      <dgm:spPr/>
      <dgm:t>
        <a:bodyPr/>
        <a:lstStyle/>
        <a:p>
          <a:endParaRPr lang="en-GB"/>
        </a:p>
      </dgm:t>
    </dgm:pt>
    <dgm:pt modelId="{B54B49CB-9F8A-408A-A2CB-50BA103821C4}" type="sibTrans" cxnId="{FB4B3F23-FDB3-48F4-A529-AD4F43359DB5}">
      <dgm:prSet/>
      <dgm:spPr/>
      <dgm:t>
        <a:bodyPr/>
        <a:lstStyle/>
        <a:p>
          <a:endParaRPr lang="en-GB"/>
        </a:p>
      </dgm:t>
    </dgm:pt>
    <dgm:pt modelId="{B2DC0AFB-7E87-4AED-8A02-7F3DA532ADA3}" type="pres">
      <dgm:prSet presAssocID="{76A39C20-03C4-47E5-89E3-935E78870C16}" presName="Name0" presStyleCnt="0">
        <dgm:presLayoutVars>
          <dgm:dir/>
          <dgm:animLvl val="lvl"/>
          <dgm:resizeHandles val="exact"/>
        </dgm:presLayoutVars>
      </dgm:prSet>
      <dgm:spPr/>
      <dgm:t>
        <a:bodyPr/>
        <a:lstStyle/>
        <a:p>
          <a:endParaRPr lang="en-GB"/>
        </a:p>
      </dgm:t>
    </dgm:pt>
    <dgm:pt modelId="{0C9FDC61-8B83-4DEF-87AB-828166A226DF}" type="pres">
      <dgm:prSet presAssocID="{03506FA8-281D-4119-8FB0-F783F0FA757A}" presName="composite" presStyleCnt="0"/>
      <dgm:spPr/>
    </dgm:pt>
    <dgm:pt modelId="{B1EF6084-2B47-438C-BD1F-BDC779F0214C}" type="pres">
      <dgm:prSet presAssocID="{03506FA8-281D-4119-8FB0-F783F0FA757A}" presName="parTx" presStyleLbl="alignNode1" presStyleIdx="0" presStyleCnt="2">
        <dgm:presLayoutVars>
          <dgm:chMax val="0"/>
          <dgm:chPref val="0"/>
          <dgm:bulletEnabled val="1"/>
        </dgm:presLayoutVars>
      </dgm:prSet>
      <dgm:spPr/>
      <dgm:t>
        <a:bodyPr/>
        <a:lstStyle/>
        <a:p>
          <a:endParaRPr lang="en-GB"/>
        </a:p>
      </dgm:t>
    </dgm:pt>
    <dgm:pt modelId="{C1957A94-6252-46C7-88A8-7B467C460C6F}" type="pres">
      <dgm:prSet presAssocID="{03506FA8-281D-4119-8FB0-F783F0FA757A}" presName="desTx" presStyleLbl="alignAccFollowNode1" presStyleIdx="0" presStyleCnt="2">
        <dgm:presLayoutVars>
          <dgm:bulletEnabled val="1"/>
        </dgm:presLayoutVars>
      </dgm:prSet>
      <dgm:spPr/>
      <dgm:t>
        <a:bodyPr/>
        <a:lstStyle/>
        <a:p>
          <a:endParaRPr lang="en-GB"/>
        </a:p>
      </dgm:t>
    </dgm:pt>
    <dgm:pt modelId="{B3ACEFB7-6462-45AF-9B40-4FEC1196209F}" type="pres">
      <dgm:prSet presAssocID="{AFEF05A1-11B2-4D6D-95AD-678F4D57A82C}" presName="space" presStyleCnt="0"/>
      <dgm:spPr/>
    </dgm:pt>
    <dgm:pt modelId="{AB622C52-8799-4135-81D7-293A44339A27}" type="pres">
      <dgm:prSet presAssocID="{B3B4966C-3582-4584-B72E-43C218301C0B}" presName="composite" presStyleCnt="0"/>
      <dgm:spPr/>
    </dgm:pt>
    <dgm:pt modelId="{C10F8C38-EAE4-439A-9B68-C67DA4E24D41}" type="pres">
      <dgm:prSet presAssocID="{B3B4966C-3582-4584-B72E-43C218301C0B}" presName="parTx" presStyleLbl="alignNode1" presStyleIdx="1" presStyleCnt="2" custLinFactNeighborX="100" custLinFactNeighborY="-1142">
        <dgm:presLayoutVars>
          <dgm:chMax val="0"/>
          <dgm:chPref val="0"/>
          <dgm:bulletEnabled val="1"/>
        </dgm:presLayoutVars>
      </dgm:prSet>
      <dgm:spPr/>
      <dgm:t>
        <a:bodyPr/>
        <a:lstStyle/>
        <a:p>
          <a:endParaRPr lang="en-GB"/>
        </a:p>
      </dgm:t>
    </dgm:pt>
    <dgm:pt modelId="{1F3DD8CB-469F-4184-A988-766007BF5942}" type="pres">
      <dgm:prSet presAssocID="{B3B4966C-3582-4584-B72E-43C218301C0B}" presName="desTx" presStyleLbl="alignAccFollowNode1" presStyleIdx="1" presStyleCnt="2">
        <dgm:presLayoutVars>
          <dgm:bulletEnabled val="1"/>
        </dgm:presLayoutVars>
      </dgm:prSet>
      <dgm:spPr/>
      <dgm:t>
        <a:bodyPr/>
        <a:lstStyle/>
        <a:p>
          <a:endParaRPr lang="en-GB"/>
        </a:p>
      </dgm:t>
    </dgm:pt>
  </dgm:ptLst>
  <dgm:cxnLst>
    <dgm:cxn modelId="{AF8AB3E3-055B-489A-BA67-1238B720EE1C}" type="presOf" srcId="{03506FA8-281D-4119-8FB0-F783F0FA757A}" destId="{B1EF6084-2B47-438C-BD1F-BDC779F0214C}" srcOrd="0" destOrd="0" presId="urn:microsoft.com/office/officeart/2005/8/layout/hList1"/>
    <dgm:cxn modelId="{26F871EE-9464-41F1-B7CD-B8CCA6AB7BF0}" type="presOf" srcId="{F22AE06F-7FB3-40DC-BF30-D9EADC65BCCD}" destId="{1F3DD8CB-469F-4184-A988-766007BF5942}" srcOrd="0" destOrd="0" presId="urn:microsoft.com/office/officeart/2005/8/layout/hList1"/>
    <dgm:cxn modelId="{CFC40A4B-727B-404C-AA5C-EC915A06F080}" type="presOf" srcId="{B3B4966C-3582-4584-B72E-43C218301C0B}" destId="{C10F8C38-EAE4-439A-9B68-C67DA4E24D41}" srcOrd="0" destOrd="0" presId="urn:microsoft.com/office/officeart/2005/8/layout/hList1"/>
    <dgm:cxn modelId="{FCBDD240-C85F-4793-9DFE-DF92CCC49928}" srcId="{76A39C20-03C4-47E5-89E3-935E78870C16}" destId="{03506FA8-281D-4119-8FB0-F783F0FA757A}" srcOrd="0" destOrd="0" parTransId="{E2B742B1-D06C-494C-A452-D9872C7BA7AE}" sibTransId="{AFEF05A1-11B2-4D6D-95AD-678F4D57A82C}"/>
    <dgm:cxn modelId="{FB4B3F23-FDB3-48F4-A529-AD4F43359DB5}" srcId="{03506FA8-281D-4119-8FB0-F783F0FA757A}" destId="{5AD0367B-2AAA-4B53-BCA4-D732B9157924}" srcOrd="0" destOrd="0" parTransId="{8F1C34DE-33B6-49EF-BC13-23F577C327DA}" sibTransId="{B54B49CB-9F8A-408A-A2CB-50BA103821C4}"/>
    <dgm:cxn modelId="{903CAFF5-67D6-466C-962E-56407E24A1C6}" type="presOf" srcId="{5AD0367B-2AAA-4B53-BCA4-D732B9157924}" destId="{C1957A94-6252-46C7-88A8-7B467C460C6F}" srcOrd="0" destOrd="0" presId="urn:microsoft.com/office/officeart/2005/8/layout/hList1"/>
    <dgm:cxn modelId="{577470A4-6000-467D-9403-160235D007F0}" type="presOf" srcId="{A9727CC0-F1E9-4E06-99F6-6D29C99BDC4C}" destId="{1F3DD8CB-469F-4184-A988-766007BF5942}" srcOrd="0" destOrd="3" presId="urn:microsoft.com/office/officeart/2005/8/layout/hList1"/>
    <dgm:cxn modelId="{C69773BF-2B51-42CE-857B-4BCC6A15691C}" type="presOf" srcId="{AF5561A2-9FC9-42FB-9847-902977B782BA}" destId="{C1957A94-6252-46C7-88A8-7B467C460C6F}" srcOrd="0" destOrd="2" presId="urn:microsoft.com/office/officeart/2005/8/layout/hList1"/>
    <dgm:cxn modelId="{59196151-09A9-4B01-9C18-4CDF1851FC7D}" srcId="{03506FA8-281D-4119-8FB0-F783F0FA757A}" destId="{DA08E01B-F8B9-4EAA-B6A0-AF066307AE30}" srcOrd="1" destOrd="0" parTransId="{3FC79522-772A-4A09-B899-626CA26936B2}" sibTransId="{5DE2D90E-E057-44D0-8F40-758C8000A75C}"/>
    <dgm:cxn modelId="{BAD6F622-D60E-422A-99B1-7F53F09206A1}" srcId="{03506FA8-281D-4119-8FB0-F783F0FA757A}" destId="{AF5561A2-9FC9-42FB-9847-902977B782BA}" srcOrd="2" destOrd="0" parTransId="{05283717-FBBB-40CA-999E-8D990C2D9C11}" sibTransId="{08E74F76-D7C8-41B8-BCDF-87BB6418D591}"/>
    <dgm:cxn modelId="{DC402729-0F33-42BF-999D-25D031EA10A2}" srcId="{B3B4966C-3582-4584-B72E-43C218301C0B}" destId="{A9727CC0-F1E9-4E06-99F6-6D29C99BDC4C}" srcOrd="3" destOrd="0" parTransId="{BFE24D82-7889-4A3B-AFDB-3A59ABA3A066}" sibTransId="{3E8DD20C-69D1-4A8B-B4D7-53F2D65374D6}"/>
    <dgm:cxn modelId="{94EC8DC2-97F2-450B-A312-76036AF4A76C}" type="presOf" srcId="{CFF7A096-8150-482A-BE73-8FC1F1796326}" destId="{1F3DD8CB-469F-4184-A988-766007BF5942}" srcOrd="0" destOrd="1" presId="urn:microsoft.com/office/officeart/2005/8/layout/hList1"/>
    <dgm:cxn modelId="{6AAE2801-9387-4A9A-A270-F1C4CA72BB85}" srcId="{B3B4966C-3582-4584-B72E-43C218301C0B}" destId="{1950E6B7-A450-4D48-84CC-385A4C3072E1}" srcOrd="2" destOrd="0" parTransId="{8661CEE1-656A-4257-B3FD-F827A52BFC4F}" sibTransId="{35767462-E1F6-4CD0-AF00-35B3964F7542}"/>
    <dgm:cxn modelId="{3EA3023C-7A23-4C8D-951C-2BA9628EAB0E}" srcId="{B3B4966C-3582-4584-B72E-43C218301C0B}" destId="{CFF7A096-8150-482A-BE73-8FC1F1796326}" srcOrd="1" destOrd="0" parTransId="{F6B064A1-63DB-46A8-9209-5DCFF07A43B6}" sibTransId="{23978008-0259-4FD4-9693-AE94BC321C17}"/>
    <dgm:cxn modelId="{1D3C9171-AF89-4C6F-B440-18EE72E7080A}" type="presOf" srcId="{1950E6B7-A450-4D48-84CC-385A4C3072E1}" destId="{1F3DD8CB-469F-4184-A988-766007BF5942}" srcOrd="0" destOrd="2" presId="urn:microsoft.com/office/officeart/2005/8/layout/hList1"/>
    <dgm:cxn modelId="{B71737F1-5A44-4A10-BC1B-B529F7592655}" type="presOf" srcId="{76A39C20-03C4-47E5-89E3-935E78870C16}" destId="{B2DC0AFB-7E87-4AED-8A02-7F3DA532ADA3}" srcOrd="0" destOrd="0" presId="urn:microsoft.com/office/officeart/2005/8/layout/hList1"/>
    <dgm:cxn modelId="{2BDC2ED8-63CE-40A2-9AA4-69E72870CEC4}" srcId="{76A39C20-03C4-47E5-89E3-935E78870C16}" destId="{B3B4966C-3582-4584-B72E-43C218301C0B}" srcOrd="1" destOrd="0" parTransId="{82446CCC-94B6-43F7-953D-478A586AACE7}" sibTransId="{74421131-B747-4BF5-8D64-D50BC9983785}"/>
    <dgm:cxn modelId="{E143402B-D174-4096-B547-3200F80BAD6D}" type="presOf" srcId="{DA08E01B-F8B9-4EAA-B6A0-AF066307AE30}" destId="{C1957A94-6252-46C7-88A8-7B467C460C6F}" srcOrd="0" destOrd="1" presId="urn:microsoft.com/office/officeart/2005/8/layout/hList1"/>
    <dgm:cxn modelId="{7863A74E-822C-4CAD-9F10-DC13CCAC4FED}" srcId="{B3B4966C-3582-4584-B72E-43C218301C0B}" destId="{F22AE06F-7FB3-40DC-BF30-D9EADC65BCCD}" srcOrd="0" destOrd="0" parTransId="{B6CDDD25-3175-438C-814F-5B3353659C1E}" sibTransId="{17EF2DC5-8504-44A8-B7D0-BA1562C4E5BB}"/>
    <dgm:cxn modelId="{99BE4FB6-EE1F-4D7B-A38A-AA55851106C1}" type="presParOf" srcId="{B2DC0AFB-7E87-4AED-8A02-7F3DA532ADA3}" destId="{0C9FDC61-8B83-4DEF-87AB-828166A226DF}" srcOrd="0" destOrd="0" presId="urn:microsoft.com/office/officeart/2005/8/layout/hList1"/>
    <dgm:cxn modelId="{B73829E8-28ED-4076-A3ED-B09DE9E169A0}" type="presParOf" srcId="{0C9FDC61-8B83-4DEF-87AB-828166A226DF}" destId="{B1EF6084-2B47-438C-BD1F-BDC779F0214C}" srcOrd="0" destOrd="0" presId="urn:microsoft.com/office/officeart/2005/8/layout/hList1"/>
    <dgm:cxn modelId="{9D6F6E26-E748-48D9-9344-62D42E9249F3}" type="presParOf" srcId="{0C9FDC61-8B83-4DEF-87AB-828166A226DF}" destId="{C1957A94-6252-46C7-88A8-7B467C460C6F}" srcOrd="1" destOrd="0" presId="urn:microsoft.com/office/officeart/2005/8/layout/hList1"/>
    <dgm:cxn modelId="{0D11A236-ED58-4250-91FE-90818B20AC94}" type="presParOf" srcId="{B2DC0AFB-7E87-4AED-8A02-7F3DA532ADA3}" destId="{B3ACEFB7-6462-45AF-9B40-4FEC1196209F}" srcOrd="1" destOrd="0" presId="urn:microsoft.com/office/officeart/2005/8/layout/hList1"/>
    <dgm:cxn modelId="{94DCC571-110D-49F8-9D17-B2A04160C406}" type="presParOf" srcId="{B2DC0AFB-7E87-4AED-8A02-7F3DA532ADA3}" destId="{AB622C52-8799-4135-81D7-293A44339A27}" srcOrd="2" destOrd="0" presId="urn:microsoft.com/office/officeart/2005/8/layout/hList1"/>
    <dgm:cxn modelId="{8C97B1C0-F361-4406-8F79-CF12439C1E3C}" type="presParOf" srcId="{AB622C52-8799-4135-81D7-293A44339A27}" destId="{C10F8C38-EAE4-439A-9B68-C67DA4E24D41}" srcOrd="0" destOrd="0" presId="urn:microsoft.com/office/officeart/2005/8/layout/hList1"/>
    <dgm:cxn modelId="{FD432B9D-17D1-4A62-BACE-CC2542B66E5A}" type="presParOf" srcId="{AB622C52-8799-4135-81D7-293A44339A27}" destId="{1F3DD8CB-469F-4184-A988-766007BF5942}"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DAB4DA-71E2-46B9-90A0-9DB879C2913E}">
      <dsp:nvSpPr>
        <dsp:cNvPr id="0" name=""/>
        <dsp:cNvSpPr/>
      </dsp:nvSpPr>
      <dsp:spPr>
        <a:xfrm>
          <a:off x="0" y="3035288"/>
          <a:ext cx="6616700" cy="99624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kern="1200" dirty="0" smtClean="0"/>
            <a:t>Accounting and Governance</a:t>
          </a:r>
          <a:endParaRPr lang="en-GB" sz="1900" kern="1200" dirty="0"/>
        </a:p>
      </dsp:txBody>
      <dsp:txXfrm>
        <a:off x="0" y="3035288"/>
        <a:ext cx="6616700" cy="537974"/>
      </dsp:txXfrm>
    </dsp:sp>
    <dsp:sp modelId="{B2D9BB3D-F40D-4926-ADC5-A3B19CD2EAD3}">
      <dsp:nvSpPr>
        <dsp:cNvPr id="0" name=""/>
        <dsp:cNvSpPr/>
      </dsp:nvSpPr>
      <dsp:spPr>
        <a:xfrm>
          <a:off x="0" y="3553337"/>
          <a:ext cx="3308349" cy="45827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Monthly reporting </a:t>
          </a:r>
          <a:endParaRPr lang="en-GB" sz="1100" kern="1200" dirty="0"/>
        </a:p>
      </dsp:txBody>
      <dsp:txXfrm>
        <a:off x="0" y="3553337"/>
        <a:ext cx="3308349" cy="458274"/>
      </dsp:txXfrm>
    </dsp:sp>
    <dsp:sp modelId="{7E5A0318-45BE-4973-84DC-29CD3C880140}">
      <dsp:nvSpPr>
        <dsp:cNvPr id="0" name=""/>
        <dsp:cNvSpPr/>
      </dsp:nvSpPr>
      <dsp:spPr>
        <a:xfrm>
          <a:off x="3308350" y="3553337"/>
          <a:ext cx="3308349" cy="45827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Annual accounts audited by Comptroller and Auditor General</a:t>
          </a:r>
          <a:endParaRPr lang="en-GB" sz="1100" kern="1200" dirty="0"/>
        </a:p>
      </dsp:txBody>
      <dsp:txXfrm>
        <a:off x="3308350" y="3553337"/>
        <a:ext cx="3308349" cy="458274"/>
      </dsp:txXfrm>
    </dsp:sp>
    <dsp:sp modelId="{8B6DB23D-5CFF-4A36-9549-ECDE58DACCDF}">
      <dsp:nvSpPr>
        <dsp:cNvPr id="0" name=""/>
        <dsp:cNvSpPr/>
      </dsp:nvSpPr>
      <dsp:spPr>
        <a:xfrm rot="10800000">
          <a:off x="0" y="1518000"/>
          <a:ext cx="6616700" cy="1532231"/>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kern="1200" dirty="0" smtClean="0"/>
            <a:t>Administration of Levy </a:t>
          </a:r>
          <a:endParaRPr lang="en-GB" sz="1900" kern="1200" dirty="0"/>
        </a:p>
      </dsp:txBody>
      <dsp:txXfrm>
        <a:off x="0" y="1518000"/>
        <a:ext cx="6616700" cy="537813"/>
      </dsp:txXfrm>
    </dsp:sp>
    <dsp:sp modelId="{4876562F-1F05-434E-B0E5-7D6C7650923F}">
      <dsp:nvSpPr>
        <dsp:cNvPr id="0" name=""/>
        <dsp:cNvSpPr/>
      </dsp:nvSpPr>
      <dsp:spPr>
        <a:xfrm>
          <a:off x="0" y="2055813"/>
          <a:ext cx="1654174"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Collecting the levy </a:t>
          </a:r>
          <a:endParaRPr lang="en-GB" sz="1100" kern="1200" dirty="0"/>
        </a:p>
      </dsp:txBody>
      <dsp:txXfrm>
        <a:off x="0" y="2055813"/>
        <a:ext cx="1654174" cy="458137"/>
      </dsp:txXfrm>
    </dsp:sp>
    <dsp:sp modelId="{3D0C6900-86D9-4C4C-B60E-9B354747F74B}">
      <dsp:nvSpPr>
        <dsp:cNvPr id="0" name=""/>
        <dsp:cNvSpPr/>
      </dsp:nvSpPr>
      <dsp:spPr>
        <a:xfrm>
          <a:off x="1654175" y="2055813"/>
          <a:ext cx="1654174"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Arrangements for supplier default </a:t>
          </a:r>
          <a:endParaRPr lang="en-GB" sz="1100" kern="1200" dirty="0"/>
        </a:p>
      </dsp:txBody>
      <dsp:txXfrm>
        <a:off x="1654175" y="2055813"/>
        <a:ext cx="1654174" cy="458137"/>
      </dsp:txXfrm>
    </dsp:sp>
    <dsp:sp modelId="{6E684697-4D9A-46E0-910F-F94171FB68EA}">
      <dsp:nvSpPr>
        <dsp:cNvPr id="0" name=""/>
        <dsp:cNvSpPr/>
      </dsp:nvSpPr>
      <dsp:spPr>
        <a:xfrm>
          <a:off x="3308350" y="2055813"/>
          <a:ext cx="1654174"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Dealing with overspend and under spend</a:t>
          </a:r>
          <a:endParaRPr lang="en-GB" sz="1100" kern="1200" dirty="0"/>
        </a:p>
      </dsp:txBody>
      <dsp:txXfrm>
        <a:off x="3308350" y="2055813"/>
        <a:ext cx="1654174" cy="458137"/>
      </dsp:txXfrm>
    </dsp:sp>
    <dsp:sp modelId="{BB723057-22A4-4A2B-92FA-8A97B25200A0}">
      <dsp:nvSpPr>
        <dsp:cNvPr id="0" name=""/>
        <dsp:cNvSpPr/>
      </dsp:nvSpPr>
      <dsp:spPr>
        <a:xfrm>
          <a:off x="4962525" y="2055813"/>
          <a:ext cx="1654174"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Reconciliation and disputes</a:t>
          </a:r>
          <a:endParaRPr lang="en-GB" sz="1100" kern="1200" dirty="0"/>
        </a:p>
      </dsp:txBody>
      <dsp:txXfrm>
        <a:off x="4962525" y="2055813"/>
        <a:ext cx="1654174" cy="458137"/>
      </dsp:txXfrm>
    </dsp:sp>
    <dsp:sp modelId="{13F9A1F4-BE51-47CB-9252-CD539218C4D9}">
      <dsp:nvSpPr>
        <dsp:cNvPr id="0" name=""/>
        <dsp:cNvSpPr/>
      </dsp:nvSpPr>
      <dsp:spPr>
        <a:xfrm rot="10800000">
          <a:off x="0" y="712"/>
          <a:ext cx="6616700" cy="1532231"/>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kern="1200" dirty="0" smtClean="0"/>
            <a:t>Budget Planning </a:t>
          </a:r>
          <a:endParaRPr lang="en-GB" sz="1900" kern="1200" dirty="0"/>
        </a:p>
      </dsp:txBody>
      <dsp:txXfrm>
        <a:off x="0" y="712"/>
        <a:ext cx="6616700" cy="537813"/>
      </dsp:txXfrm>
    </dsp:sp>
    <dsp:sp modelId="{E5ED2914-BA8C-45C5-9515-4EAA90A014F0}">
      <dsp:nvSpPr>
        <dsp:cNvPr id="0" name=""/>
        <dsp:cNvSpPr/>
      </dsp:nvSpPr>
      <dsp:spPr>
        <a:xfrm>
          <a:off x="3230" y="538525"/>
          <a:ext cx="2203412"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Identifying and  prescribing the functions of the CPB</a:t>
          </a:r>
          <a:endParaRPr lang="en-GB" sz="1100" kern="1200" dirty="0"/>
        </a:p>
      </dsp:txBody>
      <dsp:txXfrm>
        <a:off x="3230" y="538525"/>
        <a:ext cx="2203412" cy="458137"/>
      </dsp:txXfrm>
    </dsp:sp>
    <dsp:sp modelId="{B5FE17E1-6AE9-4156-ACCA-8E49E7E1D7B3}">
      <dsp:nvSpPr>
        <dsp:cNvPr id="0" name=""/>
        <dsp:cNvSpPr/>
      </dsp:nvSpPr>
      <dsp:spPr>
        <a:xfrm>
          <a:off x="2206643" y="538525"/>
          <a:ext cx="2203412"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Planning and approving budget </a:t>
          </a:r>
          <a:endParaRPr lang="en-GB" sz="1100" kern="1200" dirty="0"/>
        </a:p>
      </dsp:txBody>
      <dsp:txXfrm>
        <a:off x="2206643" y="538525"/>
        <a:ext cx="2203412" cy="458137"/>
      </dsp:txXfrm>
    </dsp:sp>
    <dsp:sp modelId="{508F6EDB-0C75-4BDA-AEA9-1B5F5ABFF674}">
      <dsp:nvSpPr>
        <dsp:cNvPr id="0" name=""/>
        <dsp:cNvSpPr/>
      </dsp:nvSpPr>
      <dsp:spPr>
        <a:xfrm>
          <a:off x="4410056" y="538525"/>
          <a:ext cx="2203412" cy="45813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GB" sz="1100" kern="1200" dirty="0" smtClean="0"/>
            <a:t>Calculating the levy </a:t>
          </a:r>
          <a:endParaRPr lang="en-GB" sz="1100" kern="1200" dirty="0"/>
        </a:p>
      </dsp:txBody>
      <dsp:txXfrm>
        <a:off x="4410056" y="538525"/>
        <a:ext cx="2203412" cy="45813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EF6084-2B47-438C-BD1F-BDC779F0214C}">
      <dsp:nvSpPr>
        <dsp:cNvPr id="0" name=""/>
        <dsp:cNvSpPr/>
      </dsp:nvSpPr>
      <dsp:spPr>
        <a:xfrm>
          <a:off x="33" y="75"/>
          <a:ext cx="3163343" cy="126533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GB" sz="2000" kern="1200" dirty="0" smtClean="0"/>
            <a:t>Levy collected with Supplier Obligation</a:t>
          </a:r>
          <a:endParaRPr lang="en-GB" sz="2000" kern="1200" dirty="0"/>
        </a:p>
      </dsp:txBody>
      <dsp:txXfrm>
        <a:off x="33" y="75"/>
        <a:ext cx="3163343" cy="1265337"/>
      </dsp:txXfrm>
    </dsp:sp>
    <dsp:sp modelId="{C1957A94-6252-46C7-88A8-7B467C460C6F}">
      <dsp:nvSpPr>
        <dsp:cNvPr id="0" name=""/>
        <dsp:cNvSpPr/>
      </dsp:nvSpPr>
      <dsp:spPr>
        <a:xfrm>
          <a:off x="33" y="1265412"/>
          <a:ext cx="3163343" cy="27669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endParaRPr lang="en-GB" sz="2000" kern="1200" dirty="0"/>
        </a:p>
        <a:p>
          <a:pPr marL="171450" lvl="1" indent="-171450" algn="l" defTabSz="711200">
            <a:lnSpc>
              <a:spcPct val="90000"/>
            </a:lnSpc>
            <a:spcBef>
              <a:spcPct val="0"/>
            </a:spcBef>
            <a:spcAft>
              <a:spcPct val="15000"/>
            </a:spcAft>
            <a:buChar char="••"/>
          </a:pPr>
          <a:r>
            <a:rPr lang="en-GB" sz="1600" kern="1200" dirty="0" smtClean="0"/>
            <a:t>Collected by one of Elexon’s agents at the same time as supplier obligation (daily or weekly) </a:t>
          </a:r>
          <a:endParaRPr lang="en-GB" sz="1600" kern="1200" dirty="0"/>
        </a:p>
        <a:p>
          <a:pPr marL="228600" lvl="1" indent="-228600" algn="l" defTabSz="889000">
            <a:lnSpc>
              <a:spcPct val="90000"/>
            </a:lnSpc>
            <a:spcBef>
              <a:spcPct val="0"/>
            </a:spcBef>
            <a:spcAft>
              <a:spcPct val="15000"/>
            </a:spcAft>
            <a:buChar char="••"/>
          </a:pPr>
          <a:endParaRPr lang="en-GB" sz="2000" kern="1200" dirty="0"/>
        </a:p>
      </dsp:txBody>
      <dsp:txXfrm>
        <a:off x="33" y="1265412"/>
        <a:ext cx="3163343" cy="2766960"/>
      </dsp:txXfrm>
    </dsp:sp>
    <dsp:sp modelId="{C10F8C38-EAE4-439A-9B68-C67DA4E24D41}">
      <dsp:nvSpPr>
        <dsp:cNvPr id="0" name=""/>
        <dsp:cNvSpPr/>
      </dsp:nvSpPr>
      <dsp:spPr>
        <a:xfrm>
          <a:off x="3606277" y="0"/>
          <a:ext cx="3163343" cy="126533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GB" sz="2000" kern="1200" dirty="0" smtClean="0"/>
            <a:t>Levy collected with Elexon Operational Costs </a:t>
          </a:r>
          <a:endParaRPr lang="en-GB" sz="2000" kern="1200" dirty="0"/>
        </a:p>
      </dsp:txBody>
      <dsp:txXfrm>
        <a:off x="3606277" y="0"/>
        <a:ext cx="3163343" cy="1265337"/>
      </dsp:txXfrm>
    </dsp:sp>
    <dsp:sp modelId="{1F3DD8CB-469F-4184-A988-766007BF5942}">
      <dsp:nvSpPr>
        <dsp:cNvPr id="0" name=""/>
        <dsp:cNvSpPr/>
      </dsp:nvSpPr>
      <dsp:spPr>
        <a:xfrm>
          <a:off x="3606244" y="1265412"/>
          <a:ext cx="3163343" cy="27669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smtClean="0"/>
            <a:t>Collected by Elexon on a monthly basis at the same time as it collects its own costs (rather than the supplier obligation)</a:t>
          </a:r>
          <a:endParaRPr lang="en-GB" sz="1600" kern="1200" dirty="0"/>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smtClean="0"/>
            <a:t>Elexon would then invoice the CPB for its settlement costs</a:t>
          </a:r>
          <a:endParaRPr lang="en-GB" sz="1600" kern="1200" dirty="0"/>
        </a:p>
      </dsp:txBody>
      <dsp:txXfrm>
        <a:off x="3606244" y="1265412"/>
        <a:ext cx="3163343" cy="276696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GB" dirty="0"/>
          </a:p>
        </p:txBody>
      </p:sp>
      <p:sp>
        <p:nvSpPr>
          <p:cNvPr id="3" name="Date Placeholder 2"/>
          <p:cNvSpPr>
            <a:spLocks noGrp="1"/>
          </p:cNvSpPr>
          <p:nvPr>
            <p:ph type="dt" idx="1"/>
          </p:nvPr>
        </p:nvSpPr>
        <p:spPr>
          <a:xfrm>
            <a:off x="3862388" y="0"/>
            <a:ext cx="2955925" cy="496888"/>
          </a:xfrm>
          <a:prstGeom prst="rect">
            <a:avLst/>
          </a:prstGeom>
        </p:spPr>
        <p:txBody>
          <a:bodyPr vert="horz" lIns="91440" tIns="45720" rIns="91440" bIns="45720" rtlCol="0"/>
          <a:lstStyle>
            <a:lvl1pPr algn="r">
              <a:defRPr sz="1200">
                <a:latin typeface="Arial" pitchFamily="34" charset="0"/>
              </a:defRPr>
            </a:lvl1pPr>
          </a:lstStyle>
          <a:p>
            <a:pPr>
              <a:defRPr/>
            </a:pPr>
            <a:fld id="{B0EF5A2F-07A9-44AF-96EC-AFC84E62B5E9}" type="datetimeFigureOut">
              <a:rPr lang="en-GB"/>
              <a:pPr>
                <a:defRPr/>
              </a:pPr>
              <a:t>02/05/2013</a:t>
            </a:fld>
            <a:endParaRPr lang="en-GB" dirty="0"/>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2625" y="4718050"/>
            <a:ext cx="5454650" cy="4468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32925"/>
            <a:ext cx="2955925" cy="496888"/>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GB" dirty="0"/>
          </a:p>
        </p:txBody>
      </p:sp>
      <p:sp>
        <p:nvSpPr>
          <p:cNvPr id="7" name="Slide Number Placeholder 6"/>
          <p:cNvSpPr>
            <a:spLocks noGrp="1"/>
          </p:cNvSpPr>
          <p:nvPr>
            <p:ph type="sldNum" sz="quarter" idx="5"/>
          </p:nvPr>
        </p:nvSpPr>
        <p:spPr>
          <a:xfrm>
            <a:off x="3862388" y="9432925"/>
            <a:ext cx="2955925" cy="496888"/>
          </a:xfrm>
          <a:prstGeom prst="rect">
            <a:avLst/>
          </a:prstGeom>
        </p:spPr>
        <p:txBody>
          <a:bodyPr vert="horz" lIns="91440" tIns="45720" rIns="91440" bIns="45720" rtlCol="0" anchor="b"/>
          <a:lstStyle>
            <a:lvl1pPr algn="r">
              <a:defRPr sz="1200">
                <a:latin typeface="Arial" pitchFamily="34" charset="0"/>
              </a:defRPr>
            </a:lvl1pPr>
          </a:lstStyle>
          <a:p>
            <a:pPr>
              <a:defRPr/>
            </a:pPr>
            <a:fld id="{2C72D769-880E-4F42-ABE5-7970FF100F47}" type="slidenum">
              <a:rPr lang="en-GB"/>
              <a:pPr>
                <a:defRPr/>
              </a:pPr>
              <a:t>‹#›</a:t>
            </a:fld>
            <a:endParaRPr lang="en-GB" dirty="0"/>
          </a:p>
        </p:txBody>
      </p:sp>
    </p:spTree>
    <p:extLst>
      <p:ext uri="{BB962C8B-B14F-4D97-AF65-F5344CB8AC3E}">
        <p14:creationId xmlns="" xmlns:p14="http://schemas.microsoft.com/office/powerpoint/2010/main" val="4608566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It will be implemented by secondary legislation and the CPB/DECC Framework Document. A fees and charges regime</a:t>
            </a:r>
            <a:r>
              <a:rPr lang="en-GB" baseline="0" dirty="0" smtClean="0"/>
              <a:t> was considered but we felt that it would be difficult to divide up costs of the CPB in this way and make individual charges to those in receipt of the benefits. </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2C72D769-880E-4F42-ABE5-7970FF100F47}" type="slidenum">
              <a:rPr lang="en-GB" smtClean="0"/>
              <a:pPr>
                <a:defRPr/>
              </a:pPr>
              <a:t>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Assumption on</a:t>
            </a:r>
            <a:r>
              <a:rPr lang="en-GB" baseline="0" dirty="0" smtClean="0"/>
              <a:t> fixed rate is based on our understanding of suppliers’ position. We want to check that we are correct in our understanding.</a:t>
            </a:r>
            <a:endParaRPr lang="en-GB" dirty="0"/>
          </a:p>
        </p:txBody>
      </p:sp>
      <p:sp>
        <p:nvSpPr>
          <p:cNvPr id="4" name="Slide Number Placeholder 3"/>
          <p:cNvSpPr>
            <a:spLocks noGrp="1"/>
          </p:cNvSpPr>
          <p:nvPr>
            <p:ph type="sldNum" sz="quarter" idx="10"/>
          </p:nvPr>
        </p:nvSpPr>
        <p:spPr/>
        <p:txBody>
          <a:bodyPr/>
          <a:lstStyle/>
          <a:p>
            <a:pPr>
              <a:defRPr/>
            </a:pPr>
            <a:fld id="{2C72D769-880E-4F42-ABE5-7970FF100F47}" type="slidenum">
              <a:rPr lang="en-GB" smtClean="0"/>
              <a:pPr>
                <a:defRPr/>
              </a:pPr>
              <a:t>4</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defRPr/>
            </a:pPr>
            <a:r>
              <a:rPr lang="en-GB" sz="1200" dirty="0" smtClean="0"/>
              <a:t>The costs to be recovered will be the costs of activities necessary to fulfil the CPB’s prescribed purposes and functions</a:t>
            </a:r>
            <a:endParaRPr lang="en-GB" dirty="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2D284B-28E5-40A8-AEBD-C5A1216E6261}" type="slidenum">
              <a:rPr lang="en-GB" smtClean="0">
                <a:latin typeface="Arial" charset="0"/>
              </a:rPr>
              <a:pPr/>
              <a:t>6</a:t>
            </a:fld>
            <a:endParaRPr lang="en-GB"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z="1200" b="0" dirty="0" smtClean="0"/>
              <a:t>Based</a:t>
            </a:r>
            <a:r>
              <a:rPr lang="en-GB" sz="1200" b="0" baseline="0" dirty="0" smtClean="0"/>
              <a:t> on information/views previously provided we have assumed a fixed rate levy would be preferable for suppliers (rather than charging for invoices as they came in). Is this correct? </a:t>
            </a:r>
            <a:r>
              <a:rPr lang="en-GB" sz="1200" b="0" dirty="0" smtClean="0"/>
              <a:t>What would be the benefits/problems?</a:t>
            </a:r>
          </a:p>
          <a:p>
            <a:pPr eaLnBrk="1" hangingPunct="1"/>
            <a:endParaRPr lang="en-GB" sz="1200" b="0" dirty="0" smtClean="0"/>
          </a:p>
          <a:p>
            <a:pPr eaLnBrk="1" hangingPunct="1"/>
            <a:r>
              <a:rPr lang="en-GB" sz="1200" b="0" dirty="0" smtClean="0"/>
              <a:t>Setting out the formula</a:t>
            </a:r>
            <a:r>
              <a:rPr lang="en-GB" sz="1200" b="0" baseline="0" dirty="0" smtClean="0"/>
              <a:t> in legislation is on the basis of HMT advice that taxation must be determined by Parliament (under the Bill of Rights).</a:t>
            </a:r>
            <a:endParaRPr lang="en-GB" sz="1200" b="0" dirty="0" smtClean="0"/>
          </a:p>
          <a:p>
            <a:pPr eaLnBrk="1" hangingPunct="1"/>
            <a:endParaRPr lang="en-US" dirty="0"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4B02A3-709C-4CF3-8E8B-6D544FE6DAC9}" type="slidenum">
              <a:rPr lang="en-GB" smtClean="0">
                <a:latin typeface="Arial" charset="0"/>
              </a:rPr>
              <a:pPr/>
              <a:t>7</a:t>
            </a:fld>
            <a:endParaRPr lang="en-GB"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It is important that the process</a:t>
            </a:r>
            <a:r>
              <a:rPr lang="en-GB" baseline="0" dirty="0" smtClean="0"/>
              <a:t> is transparent and ensures that Elexon’s own costs and the CPB’s costs are clearly differentiated.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Question: What</a:t>
            </a:r>
            <a:r>
              <a:rPr lang="en-GB" baseline="0" dirty="0" smtClean="0"/>
              <a:t> are the benefits/problems with each approach? Which approach do you think would work best?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2C72D769-880E-4F42-ABE5-7970FF100F47}" type="slidenum">
              <a:rPr lang="en-GB" smtClean="0"/>
              <a:pPr>
                <a:defRPr/>
              </a:pPr>
              <a:t>8</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z="1200" dirty="0" smtClean="0"/>
              <a:t>Under HMT income cap CPB will not be able to exceed 120% of planned income so there will be control on how much levy can be raised during the year. </a:t>
            </a:r>
          </a:p>
          <a:p>
            <a:pPr eaLnBrk="1" hangingPunct="1"/>
            <a:r>
              <a:rPr lang="en-GB" sz="1200" dirty="0" smtClean="0"/>
              <a:t>Arrangements</a:t>
            </a:r>
            <a:r>
              <a:rPr lang="en-GB" sz="1200" baseline="0" dirty="0" smtClean="0"/>
              <a:t> for dealing with supplier default we hope will be the same as supplier obligation  - see earlier presentation </a:t>
            </a:r>
          </a:p>
          <a:p>
            <a:pPr eaLnBrk="1" hangingPunct="1"/>
            <a:r>
              <a:rPr lang="en-GB" sz="1200" baseline="0" dirty="0" smtClean="0"/>
              <a:t>Any thoughts on managing process of over spend and </a:t>
            </a:r>
            <a:r>
              <a:rPr lang="en-GB" sz="1200" baseline="0" dirty="0" err="1" smtClean="0"/>
              <a:t>underspend</a:t>
            </a:r>
            <a:r>
              <a:rPr lang="en-GB" sz="1200" baseline="0" dirty="0" smtClean="0"/>
              <a:t>?</a:t>
            </a:r>
            <a:endParaRPr lang="en-GB" sz="1200" dirty="0"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E248A7-A85D-4410-AF9C-DCF4F89CDED0}" type="slidenum">
              <a:rPr lang="en-GB" smtClean="0">
                <a:latin typeface="Arial" charset="0"/>
              </a:rPr>
              <a:pPr/>
              <a:t>9</a:t>
            </a:fld>
            <a:endParaRPr lang="en-GB" dirty="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0" dirty="0" smtClean="0"/>
              <a:t>Is this the appropriate approach to resolution of disputes ?</a:t>
            </a:r>
          </a:p>
          <a:p>
            <a:r>
              <a:rPr lang="en-GB" b="0" dirty="0" smtClean="0"/>
              <a:t>Are there any potential problems? </a:t>
            </a:r>
          </a:p>
          <a:p>
            <a:endParaRPr lang="en-GB" dirty="0"/>
          </a:p>
        </p:txBody>
      </p:sp>
      <p:sp>
        <p:nvSpPr>
          <p:cNvPr id="4" name="Slide Number Placeholder 3"/>
          <p:cNvSpPr>
            <a:spLocks noGrp="1"/>
          </p:cNvSpPr>
          <p:nvPr>
            <p:ph type="sldNum" sz="quarter" idx="10"/>
          </p:nvPr>
        </p:nvSpPr>
        <p:spPr/>
        <p:txBody>
          <a:bodyPr/>
          <a:lstStyle/>
          <a:p>
            <a:pPr>
              <a:defRPr/>
            </a:pPr>
            <a:fld id="{2C72D769-880E-4F42-ABE5-7970FF100F47}" type="slidenum">
              <a:rPr lang="en-GB" smtClean="0"/>
              <a:pPr>
                <a:defRPr/>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front com"/>
          <p:cNvPicPr>
            <a:picLocks noChangeAspect="1" noChangeArrowheads="1"/>
          </p:cNvPicPr>
          <p:nvPr userDrawn="1"/>
        </p:nvPicPr>
        <p:blipFill>
          <a:blip r:embed="rId2" cstate="print"/>
          <a:srcRect l="8195" t="20126" r="7840" b="7307"/>
          <a:stretch>
            <a:fillRect/>
          </a:stretch>
        </p:blipFill>
        <p:spPr bwMode="auto">
          <a:xfrm>
            <a:off x="0" y="1268413"/>
            <a:ext cx="9144000" cy="5588000"/>
          </a:xfrm>
          <a:prstGeom prst="rect">
            <a:avLst/>
          </a:prstGeom>
          <a:noFill/>
          <a:ln w="9525">
            <a:noFill/>
            <a:miter lim="800000"/>
            <a:headEnd/>
            <a:tailEnd/>
          </a:ln>
        </p:spPr>
      </p:pic>
      <p:pic>
        <p:nvPicPr>
          <p:cNvPr id="5" name="Picture 2" descr="DECC_CYAN_AW"/>
          <p:cNvPicPr>
            <a:picLocks noChangeAspect="1" noChangeArrowheads="1"/>
          </p:cNvPicPr>
          <p:nvPr userDrawn="1"/>
        </p:nvPicPr>
        <p:blipFill>
          <a:blip r:embed="rId3" cstate="print"/>
          <a:srcRect/>
          <a:stretch>
            <a:fillRect/>
          </a:stretch>
        </p:blipFill>
        <p:spPr bwMode="auto">
          <a:xfrm>
            <a:off x="7451725" y="188913"/>
            <a:ext cx="1485900" cy="990600"/>
          </a:xfrm>
          <a:prstGeom prst="rect">
            <a:avLst/>
          </a:prstGeom>
          <a:noFill/>
          <a:ln w="9525">
            <a:noFill/>
            <a:miter lim="800000"/>
            <a:headEnd/>
            <a:tailEnd/>
          </a:ln>
        </p:spPr>
      </p:pic>
      <p:sp>
        <p:nvSpPr>
          <p:cNvPr id="3074" name="Rectangle 2"/>
          <p:cNvSpPr>
            <a:spLocks noGrp="1" noChangeArrowheads="1"/>
          </p:cNvSpPr>
          <p:nvPr>
            <p:ph type="ctrTitle"/>
          </p:nvPr>
        </p:nvSpPr>
        <p:spPr>
          <a:xfrm>
            <a:off x="900113" y="1916113"/>
            <a:ext cx="7772400" cy="1441450"/>
          </a:xfrm>
        </p:spPr>
        <p:txBody>
          <a:bodyPr/>
          <a:lstStyle>
            <a:lvl1pPr>
              <a:defRPr sz="4500" b="0">
                <a:solidFill>
                  <a:schemeClr val="bg1"/>
                </a:solidFill>
              </a:defRPr>
            </a:lvl1pPr>
          </a:lstStyle>
          <a:p>
            <a:r>
              <a:rPr lang="en-US" dirty="0" smtClean="0"/>
              <a:t>Click to edit Master title style</a:t>
            </a:r>
            <a:endParaRPr lang="en-GB" dirty="0"/>
          </a:p>
        </p:txBody>
      </p:sp>
      <p:sp>
        <p:nvSpPr>
          <p:cNvPr id="3075" name="Rectangle 3"/>
          <p:cNvSpPr>
            <a:spLocks noGrp="1" noChangeArrowheads="1"/>
          </p:cNvSpPr>
          <p:nvPr>
            <p:ph type="subTitle" idx="1"/>
          </p:nvPr>
        </p:nvSpPr>
        <p:spPr>
          <a:xfrm>
            <a:off x="900113" y="3357563"/>
            <a:ext cx="7775575" cy="1223962"/>
          </a:xfrm>
        </p:spPr>
        <p:txBody>
          <a:bodyPr/>
          <a:lstStyle>
            <a:lvl1pPr marL="0" indent="0">
              <a:buFontTx/>
              <a:buNone/>
              <a:defRPr sz="3600">
                <a:solidFill>
                  <a:schemeClr val="bg1"/>
                </a:solidFill>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142875"/>
            <a:ext cx="1871662" cy="58785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42875"/>
            <a:ext cx="5464175" cy="587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a:spLocks noGrp="1" noChangeArrowheads="1"/>
          </p:cNvSpPr>
          <p:nvPr>
            <p:ph type="body" idx="1"/>
          </p:nvPr>
        </p:nvSpPr>
        <p:spPr>
          <a:xfrm>
            <a:off x="900113" y="1844675"/>
            <a:ext cx="6616700" cy="4032250"/>
          </a:xfrm>
          <a:solidFill>
            <a:schemeClr val="bg1"/>
          </a:solidFill>
        </p:spPr>
        <p:txBody>
          <a:bodyPr/>
          <a:lstStyle/>
          <a:p>
            <a:r>
              <a:rPr lang="en-GB" dirty="0"/>
              <a:t>HEADING</a:t>
            </a:r>
            <a:br>
              <a:rPr lang="en-GB" dirty="0"/>
            </a:br>
            <a:r>
              <a:rPr lang="en-GB" dirty="0"/>
              <a:t>Text</a:t>
            </a:r>
          </a:p>
          <a:p>
            <a:endParaRPr lang="en-GB" dirty="0"/>
          </a:p>
        </p:txBody>
      </p:sp>
      <p:sp>
        <p:nvSpPr>
          <p:cNvPr id="5" name="Rectangle 2"/>
          <p:cNvSpPr>
            <a:spLocks noGrp="1" noChangeArrowheads="1"/>
          </p:cNvSpPr>
          <p:nvPr>
            <p:ph type="title"/>
          </p:nvPr>
        </p:nvSpPr>
        <p:spPr>
          <a:xfrm>
            <a:off x="900113" y="171450"/>
            <a:ext cx="5400675" cy="504825"/>
          </a:xfrm>
        </p:spPr>
        <p:txBody>
          <a:bodyPr/>
          <a:lstStyle/>
          <a:p>
            <a:r>
              <a:rPr lang="en-GB" dirty="0"/>
              <a:t>CLICK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989138"/>
            <a:ext cx="36671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9638" y="1989138"/>
            <a:ext cx="36687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front com"/>
          <p:cNvPicPr>
            <a:picLocks noChangeAspect="1" noChangeArrowheads="1"/>
          </p:cNvPicPr>
          <p:nvPr userDrawn="1"/>
        </p:nvPicPr>
        <p:blipFill>
          <a:blip r:embed="rId13" cstate="print"/>
          <a:srcRect l="8195" t="20126" r="7840" b="77693"/>
          <a:stretch>
            <a:fillRect/>
          </a:stretch>
        </p:blipFill>
        <p:spPr bwMode="auto">
          <a:xfrm>
            <a:off x="0" y="1268413"/>
            <a:ext cx="9144000" cy="168275"/>
          </a:xfrm>
          <a:prstGeom prst="rect">
            <a:avLst/>
          </a:prstGeom>
          <a:noFill/>
          <a:ln w="9525">
            <a:noFill/>
            <a:miter lim="800000"/>
            <a:headEnd/>
            <a:tailEnd/>
          </a:ln>
        </p:spPr>
      </p:pic>
      <p:sp>
        <p:nvSpPr>
          <p:cNvPr id="1027" name="Rectangle 2"/>
          <p:cNvSpPr>
            <a:spLocks noGrp="1" noChangeArrowheads="1"/>
          </p:cNvSpPr>
          <p:nvPr>
            <p:ph type="title"/>
          </p:nvPr>
        </p:nvSpPr>
        <p:spPr bwMode="auto">
          <a:xfrm>
            <a:off x="900113" y="142875"/>
            <a:ext cx="5400675"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900113" y="1989138"/>
            <a:ext cx="7488237" cy="4032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1029" name="Picture 2" descr="DECC_CYAN_AW"/>
          <p:cNvPicPr>
            <a:picLocks noChangeAspect="1" noChangeArrowheads="1"/>
          </p:cNvPicPr>
          <p:nvPr userDrawn="1"/>
        </p:nvPicPr>
        <p:blipFill>
          <a:blip r:embed="rId14" cstate="print"/>
          <a:srcRect/>
          <a:stretch>
            <a:fillRect/>
          </a:stretch>
        </p:blipFill>
        <p:spPr bwMode="auto">
          <a:xfrm>
            <a:off x="7451725" y="188913"/>
            <a:ext cx="1485900" cy="990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sldNum="0" hdr="0" dt="0"/>
  <p:txStyles>
    <p:titleStyle>
      <a:lvl1pPr algn="l" rtl="0" eaLnBrk="0" fontAlgn="base" hangingPunct="0">
        <a:spcBef>
          <a:spcPct val="0"/>
        </a:spcBef>
        <a:spcAft>
          <a:spcPct val="0"/>
        </a:spcAft>
        <a:defRPr sz="2200" b="1">
          <a:solidFill>
            <a:srgbClr val="7B7979"/>
          </a:solidFill>
          <a:latin typeface="+mj-lt"/>
          <a:ea typeface="+mj-ea"/>
          <a:cs typeface="+mj-cs"/>
        </a:defRPr>
      </a:lvl1pPr>
      <a:lvl2pPr algn="l" rtl="0" eaLnBrk="0" fontAlgn="base" hangingPunct="0">
        <a:spcBef>
          <a:spcPct val="0"/>
        </a:spcBef>
        <a:spcAft>
          <a:spcPct val="0"/>
        </a:spcAft>
        <a:defRPr sz="2200" b="1">
          <a:solidFill>
            <a:srgbClr val="7B7979"/>
          </a:solidFill>
          <a:latin typeface="Arial" pitchFamily="34" charset="0"/>
        </a:defRPr>
      </a:lvl2pPr>
      <a:lvl3pPr algn="l" rtl="0" eaLnBrk="0" fontAlgn="base" hangingPunct="0">
        <a:spcBef>
          <a:spcPct val="0"/>
        </a:spcBef>
        <a:spcAft>
          <a:spcPct val="0"/>
        </a:spcAft>
        <a:defRPr sz="2200" b="1">
          <a:solidFill>
            <a:srgbClr val="7B7979"/>
          </a:solidFill>
          <a:latin typeface="Arial" pitchFamily="34" charset="0"/>
        </a:defRPr>
      </a:lvl3pPr>
      <a:lvl4pPr algn="l" rtl="0" eaLnBrk="0" fontAlgn="base" hangingPunct="0">
        <a:spcBef>
          <a:spcPct val="0"/>
        </a:spcBef>
        <a:spcAft>
          <a:spcPct val="0"/>
        </a:spcAft>
        <a:defRPr sz="2200" b="1">
          <a:solidFill>
            <a:srgbClr val="7B7979"/>
          </a:solidFill>
          <a:latin typeface="Arial" pitchFamily="34" charset="0"/>
        </a:defRPr>
      </a:lvl4pPr>
      <a:lvl5pPr algn="l" rtl="0" eaLnBrk="0" fontAlgn="base" hangingPunct="0">
        <a:spcBef>
          <a:spcPct val="0"/>
        </a:spcBef>
        <a:spcAft>
          <a:spcPct val="0"/>
        </a:spcAft>
        <a:defRPr sz="2200" b="1">
          <a:solidFill>
            <a:srgbClr val="7B7979"/>
          </a:solidFill>
          <a:latin typeface="Arial" pitchFamily="34" charset="0"/>
        </a:defRPr>
      </a:lvl5pPr>
      <a:lvl6pPr marL="457200" algn="l" rtl="0" eaLnBrk="1" fontAlgn="base" hangingPunct="1">
        <a:spcBef>
          <a:spcPct val="0"/>
        </a:spcBef>
        <a:spcAft>
          <a:spcPct val="0"/>
        </a:spcAft>
        <a:defRPr sz="2200" b="1">
          <a:solidFill>
            <a:srgbClr val="7B7979"/>
          </a:solidFill>
          <a:latin typeface="Arial" pitchFamily="34" charset="0"/>
        </a:defRPr>
      </a:lvl6pPr>
      <a:lvl7pPr marL="914400" algn="l" rtl="0" eaLnBrk="1" fontAlgn="base" hangingPunct="1">
        <a:spcBef>
          <a:spcPct val="0"/>
        </a:spcBef>
        <a:spcAft>
          <a:spcPct val="0"/>
        </a:spcAft>
        <a:defRPr sz="2200" b="1">
          <a:solidFill>
            <a:srgbClr val="7B7979"/>
          </a:solidFill>
          <a:latin typeface="Arial" pitchFamily="34" charset="0"/>
        </a:defRPr>
      </a:lvl7pPr>
      <a:lvl8pPr marL="1371600" algn="l" rtl="0" eaLnBrk="1" fontAlgn="base" hangingPunct="1">
        <a:spcBef>
          <a:spcPct val="0"/>
        </a:spcBef>
        <a:spcAft>
          <a:spcPct val="0"/>
        </a:spcAft>
        <a:defRPr sz="2200" b="1">
          <a:solidFill>
            <a:srgbClr val="7B7979"/>
          </a:solidFill>
          <a:latin typeface="Arial" pitchFamily="34" charset="0"/>
        </a:defRPr>
      </a:lvl8pPr>
      <a:lvl9pPr marL="1828800" algn="l" rtl="0" eaLnBrk="1" fontAlgn="base" hangingPunct="1">
        <a:spcBef>
          <a:spcPct val="0"/>
        </a:spcBef>
        <a:spcAft>
          <a:spcPct val="0"/>
        </a:spcAft>
        <a:defRPr sz="2200" b="1">
          <a:solidFill>
            <a:srgbClr val="7B7979"/>
          </a:solidFill>
          <a:latin typeface="Arial" pitchFamily="34" charset="0"/>
        </a:defRPr>
      </a:lvl9pPr>
    </p:titleStyle>
    <p:bodyStyle>
      <a:lvl1pPr marL="342900" indent="-342900" algn="l" rtl="0" eaLnBrk="0" fontAlgn="base" hangingPunct="0">
        <a:spcBef>
          <a:spcPct val="20000"/>
        </a:spcBef>
        <a:spcAft>
          <a:spcPct val="0"/>
        </a:spcAft>
        <a:buChar char="•"/>
        <a:defRPr sz="1700">
          <a:solidFill>
            <a:srgbClr val="7B7979"/>
          </a:solidFill>
          <a:latin typeface="+mn-lt"/>
          <a:ea typeface="+mn-ea"/>
          <a:cs typeface="+mn-cs"/>
        </a:defRPr>
      </a:lvl1pPr>
      <a:lvl2pPr marL="742950" indent="-285750" algn="l" rtl="0" eaLnBrk="0" fontAlgn="base" hangingPunct="0">
        <a:spcBef>
          <a:spcPct val="20000"/>
        </a:spcBef>
        <a:spcAft>
          <a:spcPct val="0"/>
        </a:spcAft>
        <a:buChar char="–"/>
        <a:defRPr sz="1700">
          <a:solidFill>
            <a:srgbClr val="7B7979"/>
          </a:solidFill>
          <a:latin typeface="+mn-lt"/>
        </a:defRPr>
      </a:lvl2pPr>
      <a:lvl3pPr marL="1143000" indent="-228600" algn="l" rtl="0" eaLnBrk="0" fontAlgn="base" hangingPunct="0">
        <a:spcBef>
          <a:spcPct val="20000"/>
        </a:spcBef>
        <a:spcAft>
          <a:spcPct val="0"/>
        </a:spcAft>
        <a:buChar char="•"/>
        <a:defRPr sz="1700">
          <a:solidFill>
            <a:srgbClr val="7B7979"/>
          </a:solidFill>
          <a:latin typeface="+mn-lt"/>
        </a:defRPr>
      </a:lvl3pPr>
      <a:lvl4pPr marL="1600200" indent="-228600" algn="l" rtl="0" eaLnBrk="0" fontAlgn="base" hangingPunct="0">
        <a:spcBef>
          <a:spcPct val="20000"/>
        </a:spcBef>
        <a:spcAft>
          <a:spcPct val="0"/>
        </a:spcAft>
        <a:buChar char="–"/>
        <a:defRPr sz="1700">
          <a:solidFill>
            <a:srgbClr val="7B7979"/>
          </a:solidFill>
          <a:latin typeface="+mn-lt"/>
        </a:defRPr>
      </a:lvl4pPr>
      <a:lvl5pPr marL="2057400" indent="-228600" algn="l" rtl="0" eaLnBrk="0" fontAlgn="base" hangingPunct="0">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GB" sz="3600" dirty="0" smtClean="0"/>
              <a:t>CFD counterparty-</a:t>
            </a:r>
            <a:br>
              <a:rPr lang="en-GB" sz="3600" dirty="0" smtClean="0"/>
            </a:br>
            <a:r>
              <a:rPr lang="en-GB" sz="3600" dirty="0" smtClean="0"/>
              <a:t>operational cost recovery </a:t>
            </a:r>
          </a:p>
        </p:txBody>
      </p:sp>
      <p:sp>
        <p:nvSpPr>
          <p:cNvPr id="3075" name="Rectangle 3"/>
          <p:cNvSpPr>
            <a:spLocks noGrp="1" noChangeArrowheads="1"/>
          </p:cNvSpPr>
          <p:nvPr>
            <p:ph type="subTitle" idx="1"/>
          </p:nvPr>
        </p:nvSpPr>
        <p:spPr/>
        <p:txBody>
          <a:bodyPr/>
          <a:lstStyle/>
          <a:p>
            <a:pPr eaLnBrk="1" hangingPunct="1"/>
            <a:r>
              <a:rPr lang="en-US" sz="2400" dirty="0" smtClean="0"/>
              <a:t>EMR Expert Group</a:t>
            </a:r>
          </a:p>
        </p:txBody>
      </p:sp>
      <p:sp>
        <p:nvSpPr>
          <p:cNvPr id="3076" name="Text Box 4"/>
          <p:cNvSpPr txBox="1">
            <a:spLocks noChangeArrowheads="1"/>
          </p:cNvSpPr>
          <p:nvPr/>
        </p:nvSpPr>
        <p:spPr bwMode="auto">
          <a:xfrm>
            <a:off x="900113" y="4724400"/>
            <a:ext cx="2663825" cy="350838"/>
          </a:xfrm>
          <a:prstGeom prst="rect">
            <a:avLst/>
          </a:prstGeom>
          <a:noFill/>
          <a:ln w="9525">
            <a:noFill/>
            <a:miter lim="800000"/>
            <a:headEnd/>
            <a:tailEnd/>
          </a:ln>
        </p:spPr>
        <p:txBody>
          <a:bodyPr>
            <a:spAutoFit/>
          </a:bodyPr>
          <a:lstStyle/>
          <a:p>
            <a:pPr>
              <a:spcBef>
                <a:spcPct val="50000"/>
              </a:spcBef>
            </a:pPr>
            <a:r>
              <a:rPr lang="en-GB" sz="1700" dirty="0" smtClean="0">
                <a:solidFill>
                  <a:schemeClr val="bg1"/>
                </a:solidFill>
              </a:rPr>
              <a:t>9 May 2013</a:t>
            </a:r>
            <a:endParaRPr lang="en-GB" sz="17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3" y="1484785"/>
            <a:ext cx="6616700" cy="4464496"/>
          </a:xfrm>
        </p:spPr>
        <p:txBody>
          <a:bodyPr/>
          <a:lstStyle/>
          <a:p>
            <a:pPr>
              <a:buNone/>
            </a:pPr>
            <a:r>
              <a:rPr lang="en-GB" sz="2000" b="1" dirty="0" smtClean="0"/>
              <a:t>Data and Cost Disputes</a:t>
            </a:r>
          </a:p>
          <a:p>
            <a:pPr>
              <a:buNone/>
            </a:pPr>
            <a:endParaRPr lang="en-GB" dirty="0" smtClean="0"/>
          </a:p>
          <a:p>
            <a:r>
              <a:rPr lang="en-GB" sz="2000" dirty="0" smtClean="0"/>
              <a:t>Data disputes to be settled using existing BSC process as Elexon data would be used</a:t>
            </a:r>
          </a:p>
          <a:p>
            <a:pPr>
              <a:buNone/>
            </a:pPr>
            <a:endParaRPr lang="en-GB" sz="2000" dirty="0" smtClean="0"/>
          </a:p>
          <a:p>
            <a:r>
              <a:rPr lang="en-GB" sz="2000" dirty="0" smtClean="0"/>
              <a:t>Reconciliation to be made on the basis of first settlement run data</a:t>
            </a:r>
          </a:p>
          <a:p>
            <a:pPr>
              <a:buNone/>
            </a:pPr>
            <a:endParaRPr lang="en-GB" sz="2000" dirty="0" smtClean="0"/>
          </a:p>
          <a:p>
            <a:r>
              <a:rPr lang="en-GB" sz="2000" dirty="0" smtClean="0"/>
              <a:t>Disputes on budget and costs should be avoided by process of consultation and Ministerial approval which provides level of participation and oversight but Judicial Review of Secretary of State’s decision to approve budget would provide recourse</a:t>
            </a:r>
          </a:p>
          <a:p>
            <a:pPr>
              <a:buNone/>
            </a:pPr>
            <a:endParaRPr lang="en-GB" dirty="0" smtClean="0"/>
          </a:p>
          <a:p>
            <a:endParaRPr lang="en-GB" dirty="0"/>
          </a:p>
        </p:txBody>
      </p:sp>
      <p:sp>
        <p:nvSpPr>
          <p:cNvPr id="3" name="Title 2"/>
          <p:cNvSpPr>
            <a:spLocks noGrp="1"/>
          </p:cNvSpPr>
          <p:nvPr>
            <p:ph type="title"/>
          </p:nvPr>
        </p:nvSpPr>
        <p:spPr/>
        <p:txBody>
          <a:bodyPr/>
          <a:lstStyle/>
          <a:p>
            <a:r>
              <a:rPr lang="en-GB" dirty="0" smtClean="0"/>
              <a:t>Administration of the levy (3)</a:t>
            </a:r>
            <a:endParaRPr lang="en-GB" dirty="0"/>
          </a:p>
        </p:txBody>
      </p:sp>
      <p:sp>
        <p:nvSpPr>
          <p:cNvPr id="6" name="TextBox 5"/>
          <p:cNvSpPr txBox="1">
            <a:spLocks noChangeArrowheads="1"/>
          </p:cNvSpPr>
          <p:nvPr/>
        </p:nvSpPr>
        <p:spPr bwMode="auto">
          <a:xfrm>
            <a:off x="250825" y="6308725"/>
            <a:ext cx="7810500" cy="339725"/>
          </a:xfrm>
          <a:prstGeom prst="rect">
            <a:avLst/>
          </a:prstGeom>
          <a:noFill/>
          <a:ln w="9525">
            <a:noFill/>
            <a:miter lim="800000"/>
            <a:headEnd/>
            <a:tailEnd/>
          </a:ln>
        </p:spPr>
        <p:txBody>
          <a:bodyPr wrap="none">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3" y="1556792"/>
            <a:ext cx="6616700" cy="4608513"/>
          </a:xfrm>
        </p:spPr>
        <p:txBody>
          <a:bodyPr/>
          <a:lstStyle/>
          <a:p>
            <a:pPr>
              <a:buNone/>
            </a:pPr>
            <a:r>
              <a:rPr lang="en-GB" sz="2000" b="1" dirty="0" smtClean="0"/>
              <a:t>Accounts and Reporting</a:t>
            </a:r>
          </a:p>
          <a:p>
            <a:pPr>
              <a:buNone/>
            </a:pPr>
            <a:endParaRPr lang="en-GB" sz="2000" b="1" u="sng" dirty="0" smtClean="0"/>
          </a:p>
          <a:p>
            <a:r>
              <a:rPr lang="en-GB" sz="2000" dirty="0" smtClean="0"/>
              <a:t>CEO of counterparty will be designated Accounting Officer and will be responsible to DECC Ministers and Parliament</a:t>
            </a:r>
          </a:p>
          <a:p>
            <a:pPr>
              <a:buNone/>
            </a:pPr>
            <a:endParaRPr lang="en-GB" sz="2000" dirty="0" smtClean="0"/>
          </a:p>
          <a:p>
            <a:r>
              <a:rPr lang="en-GB" sz="2000" dirty="0" smtClean="0"/>
              <a:t>Counterparty will be required to provide forecasts on a monthly basis to DECC Finance in accordance with the Department’s existing financial management processes</a:t>
            </a:r>
          </a:p>
          <a:p>
            <a:pPr>
              <a:buNone/>
            </a:pPr>
            <a:endParaRPr lang="en-GB" sz="2000" dirty="0" smtClean="0"/>
          </a:p>
          <a:p>
            <a:r>
              <a:rPr lang="en-GB" sz="2000" dirty="0" smtClean="0"/>
              <a:t>Counterparty’s annual accounts will be submitted to DECC’s Principal Accounting Officer and the NAO</a:t>
            </a:r>
          </a:p>
          <a:p>
            <a:endParaRPr lang="en-GB" dirty="0"/>
          </a:p>
        </p:txBody>
      </p:sp>
      <p:sp>
        <p:nvSpPr>
          <p:cNvPr id="3" name="Title 2"/>
          <p:cNvSpPr>
            <a:spLocks noGrp="1"/>
          </p:cNvSpPr>
          <p:nvPr>
            <p:ph type="title"/>
          </p:nvPr>
        </p:nvSpPr>
        <p:spPr>
          <a:xfrm>
            <a:off x="900113" y="171450"/>
            <a:ext cx="5400675" cy="737270"/>
          </a:xfrm>
        </p:spPr>
        <p:txBody>
          <a:bodyPr/>
          <a:lstStyle/>
          <a:p>
            <a:r>
              <a:rPr lang="en-GB" dirty="0" smtClean="0"/>
              <a:t>Accounting and Governance  </a:t>
            </a:r>
            <a:endParaRPr lang="en-GB" dirty="0"/>
          </a:p>
        </p:txBody>
      </p:sp>
      <p:sp>
        <p:nvSpPr>
          <p:cNvPr id="4" name="TextBox 3"/>
          <p:cNvSpPr txBox="1">
            <a:spLocks noChangeArrowheads="1"/>
          </p:cNvSpPr>
          <p:nvPr/>
        </p:nvSpPr>
        <p:spPr bwMode="auto">
          <a:xfrm>
            <a:off x="250825" y="6308725"/>
            <a:ext cx="7810500" cy="339725"/>
          </a:xfrm>
          <a:prstGeom prst="rect">
            <a:avLst/>
          </a:prstGeom>
          <a:noFill/>
          <a:ln w="9525">
            <a:noFill/>
            <a:miter lim="800000"/>
            <a:headEnd/>
            <a:tailEnd/>
          </a:ln>
        </p:spPr>
        <p:txBody>
          <a:bodyPr wrap="none">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3" y="1628800"/>
            <a:ext cx="6616700" cy="4248125"/>
          </a:xfrm>
        </p:spPr>
        <p:txBody>
          <a:bodyPr/>
          <a:lstStyle/>
          <a:p>
            <a:pPr>
              <a:buNone/>
            </a:pPr>
            <a:endParaRPr lang="en-GB" dirty="0" smtClean="0"/>
          </a:p>
          <a:p>
            <a:r>
              <a:rPr lang="en-GB" sz="2000" dirty="0" smtClean="0"/>
              <a:t>Thoughts on the cost recovery model?</a:t>
            </a:r>
          </a:p>
          <a:p>
            <a:r>
              <a:rPr lang="en-GB" sz="2000" dirty="0" smtClean="0"/>
              <a:t>Does the budget process allow the right level of oversight and consultation? </a:t>
            </a:r>
          </a:p>
          <a:p>
            <a:r>
              <a:rPr lang="en-GB" sz="2000" dirty="0" smtClean="0"/>
              <a:t>How would a fixed rate levy affect suppliers?</a:t>
            </a:r>
          </a:p>
          <a:p>
            <a:r>
              <a:rPr lang="en-GB" sz="2000" dirty="0" smtClean="0"/>
              <a:t>What are your views on the proposed options for collecting the levy? What are the problems/benefits of each?</a:t>
            </a:r>
          </a:p>
          <a:p>
            <a:pPr eaLnBrk="1" hangingPunct="1"/>
            <a:r>
              <a:rPr lang="en-GB" sz="2000" dirty="0" smtClean="0"/>
              <a:t>What are your views on the other aspects of how the levy will be administered?</a:t>
            </a:r>
          </a:p>
          <a:p>
            <a:r>
              <a:rPr lang="en-GB" sz="2000" dirty="0" smtClean="0"/>
              <a:t>Any other issues that need addressing? </a:t>
            </a:r>
          </a:p>
          <a:p>
            <a:pPr>
              <a:buNone/>
            </a:pPr>
            <a:endParaRPr lang="en-GB" sz="1800" dirty="0" smtClean="0"/>
          </a:p>
          <a:p>
            <a:pPr lvl="0">
              <a:buNone/>
            </a:pPr>
            <a:endParaRPr lang="en-GB" sz="1800" dirty="0" smtClean="0"/>
          </a:p>
          <a:p>
            <a:pPr lvl="0"/>
            <a:endParaRPr lang="en-GB" dirty="0" smtClean="0"/>
          </a:p>
          <a:p>
            <a:pPr lvl="0"/>
            <a:endParaRPr lang="en-GB" dirty="0" smtClean="0"/>
          </a:p>
          <a:p>
            <a:pPr lvl="0"/>
            <a:endParaRPr lang="en-GB" dirty="0" smtClean="0"/>
          </a:p>
        </p:txBody>
      </p:sp>
      <p:sp>
        <p:nvSpPr>
          <p:cNvPr id="3" name="Title 2"/>
          <p:cNvSpPr>
            <a:spLocks noGrp="1"/>
          </p:cNvSpPr>
          <p:nvPr>
            <p:ph type="title"/>
          </p:nvPr>
        </p:nvSpPr>
        <p:spPr/>
        <p:txBody>
          <a:bodyPr/>
          <a:lstStyle/>
          <a:p>
            <a:r>
              <a:rPr lang="en-GB" dirty="0" smtClean="0"/>
              <a:t>Questions </a:t>
            </a:r>
            <a:endParaRPr lang="en-GB" dirty="0"/>
          </a:p>
        </p:txBody>
      </p:sp>
      <p:sp>
        <p:nvSpPr>
          <p:cNvPr id="4" name="TextBox 3"/>
          <p:cNvSpPr txBox="1">
            <a:spLocks noChangeArrowheads="1"/>
          </p:cNvSpPr>
          <p:nvPr/>
        </p:nvSpPr>
        <p:spPr bwMode="auto">
          <a:xfrm>
            <a:off x="250825" y="6308725"/>
            <a:ext cx="7810500" cy="339725"/>
          </a:xfrm>
          <a:prstGeom prst="rect">
            <a:avLst/>
          </a:prstGeom>
          <a:noFill/>
          <a:ln w="9525">
            <a:noFill/>
            <a:miter lim="800000"/>
            <a:headEnd/>
            <a:tailEnd/>
          </a:ln>
        </p:spPr>
        <p:txBody>
          <a:bodyPr wrap="none">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3" y="1844674"/>
            <a:ext cx="6616700" cy="4392637"/>
          </a:xfrm>
        </p:spPr>
        <p:txBody>
          <a:bodyPr/>
          <a:lstStyle/>
          <a:p>
            <a:pPr>
              <a:buNone/>
            </a:pPr>
            <a:r>
              <a:rPr lang="en-GB" sz="2000" b="1" dirty="0" smtClean="0"/>
              <a:t>Issues for further work</a:t>
            </a:r>
          </a:p>
          <a:p>
            <a:pPr>
              <a:buNone/>
            </a:pPr>
            <a:endParaRPr lang="en-GB" sz="1000" dirty="0" smtClean="0"/>
          </a:p>
          <a:p>
            <a:r>
              <a:rPr lang="en-GB" sz="2000" dirty="0" smtClean="0"/>
              <a:t>Energy Intensive Industries exemption</a:t>
            </a:r>
          </a:p>
          <a:p>
            <a:r>
              <a:rPr lang="en-GB" sz="2000" dirty="0" smtClean="0"/>
              <a:t>Access to working capital to cover short-term variation in costs</a:t>
            </a:r>
          </a:p>
          <a:p>
            <a:pPr>
              <a:buNone/>
            </a:pPr>
            <a:endParaRPr lang="en-GB" sz="1000" dirty="0" smtClean="0"/>
          </a:p>
          <a:p>
            <a:pPr>
              <a:buNone/>
            </a:pPr>
            <a:endParaRPr lang="en-GB" sz="1000" dirty="0" smtClean="0"/>
          </a:p>
          <a:p>
            <a:pPr>
              <a:buNone/>
            </a:pPr>
            <a:r>
              <a:rPr lang="en-GB" sz="2000" b="1" dirty="0" smtClean="0"/>
              <a:t>Milestones</a:t>
            </a:r>
          </a:p>
          <a:p>
            <a:pPr>
              <a:buNone/>
            </a:pPr>
            <a:endParaRPr lang="en-GB" sz="1000" b="1" dirty="0" smtClean="0"/>
          </a:p>
          <a:p>
            <a:r>
              <a:rPr lang="en-GB" sz="2000" dirty="0" smtClean="0"/>
              <a:t>October – December Consultation on secondary legislation</a:t>
            </a:r>
          </a:p>
          <a:p>
            <a:r>
              <a:rPr lang="en-GB" sz="2000" dirty="0" smtClean="0"/>
              <a:t>July 2014 Implementation of secondary legislation </a:t>
            </a:r>
          </a:p>
          <a:p>
            <a:pPr>
              <a:buNone/>
            </a:pPr>
            <a:endParaRPr lang="en-GB" b="1" dirty="0" smtClean="0"/>
          </a:p>
        </p:txBody>
      </p:sp>
      <p:sp>
        <p:nvSpPr>
          <p:cNvPr id="3" name="Title 2"/>
          <p:cNvSpPr>
            <a:spLocks noGrp="1"/>
          </p:cNvSpPr>
          <p:nvPr>
            <p:ph type="title"/>
          </p:nvPr>
        </p:nvSpPr>
        <p:spPr/>
        <p:txBody>
          <a:bodyPr/>
          <a:lstStyle/>
          <a:p>
            <a:r>
              <a:rPr lang="en-GB" dirty="0" smtClean="0"/>
              <a:t>Next Steps</a:t>
            </a:r>
            <a:r>
              <a:rPr lang="en-GB" u="sng" dirty="0" smtClean="0"/>
              <a:t/>
            </a:r>
            <a:br>
              <a:rPr lang="en-GB" u="sng" dirty="0" smtClean="0"/>
            </a:br>
            <a:endParaRPr lang="en-GB" dirty="0"/>
          </a:p>
        </p:txBody>
      </p:sp>
      <p:sp>
        <p:nvSpPr>
          <p:cNvPr id="4" name="TextBox 3"/>
          <p:cNvSpPr txBox="1">
            <a:spLocks noChangeArrowheads="1"/>
          </p:cNvSpPr>
          <p:nvPr/>
        </p:nvSpPr>
        <p:spPr bwMode="auto">
          <a:xfrm>
            <a:off x="250825" y="6308725"/>
            <a:ext cx="7810500" cy="339725"/>
          </a:xfrm>
          <a:prstGeom prst="rect">
            <a:avLst/>
          </a:prstGeom>
          <a:noFill/>
          <a:ln w="9525">
            <a:noFill/>
            <a:miter lim="800000"/>
            <a:headEnd/>
            <a:tailEnd/>
          </a:ln>
        </p:spPr>
        <p:txBody>
          <a:bodyPr wrap="none">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1"/>
          <p:cNvSpPr>
            <a:spLocks noGrp="1"/>
          </p:cNvSpPr>
          <p:nvPr>
            <p:ph type="body" idx="1"/>
          </p:nvPr>
        </p:nvSpPr>
        <p:spPr>
          <a:xfrm>
            <a:off x="900113" y="1628774"/>
            <a:ext cx="6616700" cy="4392513"/>
          </a:xfrm>
        </p:spPr>
        <p:txBody>
          <a:bodyPr/>
          <a:lstStyle/>
          <a:p>
            <a:pPr eaLnBrk="1" hangingPunct="1">
              <a:buFontTx/>
              <a:buNone/>
            </a:pPr>
            <a:r>
              <a:rPr lang="en-GB" sz="2400" b="1" dirty="0" smtClean="0"/>
              <a:t>Aims</a:t>
            </a:r>
          </a:p>
          <a:p>
            <a:pPr eaLnBrk="1" hangingPunct="1">
              <a:buFontTx/>
              <a:buNone/>
            </a:pPr>
            <a:endParaRPr lang="en-GB" sz="2400" b="1" dirty="0" smtClean="0"/>
          </a:p>
          <a:p>
            <a:pPr eaLnBrk="1" hangingPunct="1"/>
            <a:r>
              <a:rPr lang="en-GB" sz="2000" dirty="0" smtClean="0"/>
              <a:t>Present initial thinking on design of CFD counterparty cost recovery process</a:t>
            </a:r>
          </a:p>
          <a:p>
            <a:pPr eaLnBrk="1" hangingPunct="1">
              <a:buNone/>
            </a:pPr>
            <a:endParaRPr lang="en-GB" sz="2000" dirty="0" smtClean="0"/>
          </a:p>
          <a:p>
            <a:pPr eaLnBrk="1" hangingPunct="1"/>
            <a:r>
              <a:rPr lang="en-GB" sz="2000" dirty="0" smtClean="0"/>
              <a:t>Seek views on proposed approach</a:t>
            </a:r>
          </a:p>
          <a:p>
            <a:pPr eaLnBrk="1" hangingPunct="1">
              <a:buNone/>
            </a:pPr>
            <a:endParaRPr lang="en-GB" sz="2000" dirty="0" smtClean="0"/>
          </a:p>
          <a:p>
            <a:pPr eaLnBrk="1" hangingPunct="1"/>
            <a:r>
              <a:rPr lang="en-GB" sz="2000" dirty="0" smtClean="0"/>
              <a:t>Identify issues for further work/input from the </a:t>
            </a:r>
            <a:r>
              <a:rPr lang="en-GB" sz="2000" dirty="0"/>
              <a:t>E</a:t>
            </a:r>
            <a:r>
              <a:rPr lang="en-GB" sz="2000" dirty="0" smtClean="0"/>
              <a:t>xpert Group</a:t>
            </a:r>
          </a:p>
        </p:txBody>
      </p:sp>
      <p:sp>
        <p:nvSpPr>
          <p:cNvPr id="5123" name="Title 2"/>
          <p:cNvSpPr>
            <a:spLocks noGrp="1"/>
          </p:cNvSpPr>
          <p:nvPr>
            <p:ph type="title"/>
          </p:nvPr>
        </p:nvSpPr>
        <p:spPr/>
        <p:txBody>
          <a:bodyPr/>
          <a:lstStyle/>
          <a:p>
            <a:pPr eaLnBrk="1" hangingPunct="1"/>
            <a:r>
              <a:rPr lang="en-GB" dirty="0" smtClean="0"/>
              <a:t>Aims of the session</a:t>
            </a:r>
          </a:p>
        </p:txBody>
      </p:sp>
      <p:sp>
        <p:nvSpPr>
          <p:cNvPr id="5124"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buNone/>
            </a:pPr>
            <a:endParaRPr lang="en-GB" sz="2000" dirty="0" smtClean="0"/>
          </a:p>
          <a:p>
            <a:r>
              <a:rPr lang="en-GB" sz="2000" dirty="0" smtClean="0"/>
              <a:t>The Energy Bill gives the Secretary of State power to designate a body to act as a counterparty (CPB) for Contracts for Difference and to make regulations allowing this body to recover its operational costs </a:t>
            </a:r>
          </a:p>
          <a:p>
            <a:pPr>
              <a:buNone/>
            </a:pPr>
            <a:endParaRPr lang="en-GB" sz="2000" dirty="0" smtClean="0"/>
          </a:p>
          <a:p>
            <a:r>
              <a:rPr lang="en-GB" sz="2000" dirty="0" smtClean="0"/>
              <a:t>It is proposed that this is reclaimed from suppliers through a levy, as this is the simplest and most direct way of allowing the CPB to recover its costs </a:t>
            </a:r>
          </a:p>
          <a:p>
            <a:pPr>
              <a:buNone/>
            </a:pPr>
            <a:endParaRPr lang="en-GB" sz="2000" dirty="0" smtClean="0"/>
          </a:p>
        </p:txBody>
      </p:sp>
      <p:sp>
        <p:nvSpPr>
          <p:cNvPr id="3" name="Title 2"/>
          <p:cNvSpPr>
            <a:spLocks noGrp="1"/>
          </p:cNvSpPr>
          <p:nvPr>
            <p:ph type="title"/>
          </p:nvPr>
        </p:nvSpPr>
        <p:spPr/>
        <p:txBody>
          <a:bodyPr/>
          <a:lstStyle/>
          <a:p>
            <a:r>
              <a:rPr lang="en-GB" dirty="0" smtClean="0"/>
              <a:t>Background </a:t>
            </a:r>
            <a:endParaRPr lang="en-GB" dirty="0"/>
          </a:p>
        </p:txBody>
      </p:sp>
      <p:sp>
        <p:nvSpPr>
          <p:cNvPr id="4"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Placeholder 1"/>
          <p:cNvSpPr>
            <a:spLocks noGrp="1"/>
          </p:cNvSpPr>
          <p:nvPr>
            <p:ph type="body" idx="1"/>
          </p:nvPr>
        </p:nvSpPr>
        <p:spPr>
          <a:xfrm>
            <a:off x="971550" y="1773238"/>
            <a:ext cx="6616700" cy="4392066"/>
          </a:xfrm>
        </p:spPr>
        <p:txBody>
          <a:bodyPr/>
          <a:lstStyle/>
          <a:p>
            <a:pPr lvl="0"/>
            <a:r>
              <a:rPr lang="en-GB" sz="2000" dirty="0" smtClean="0"/>
              <a:t>Operational costs of the counterparty will be recovered through a levy imposed on electricity suppliers</a:t>
            </a:r>
          </a:p>
          <a:p>
            <a:pPr lvl="0"/>
            <a:r>
              <a:rPr lang="en-GB" sz="2000" dirty="0" smtClean="0"/>
              <a:t>A fixed rate levy will be preferable for suppliers because it will provide stability and minimise variations in payments </a:t>
            </a:r>
          </a:p>
          <a:p>
            <a:pPr lvl="0"/>
            <a:r>
              <a:rPr lang="en-GB" sz="2000" dirty="0" smtClean="0"/>
              <a:t>The costs of the counterparty will be relatively predictable both within and between years</a:t>
            </a:r>
          </a:p>
          <a:p>
            <a:r>
              <a:rPr lang="en-GB" sz="2000" dirty="0" smtClean="0"/>
              <a:t>The counterparty will be able to access working capital to cover short-term variations in costs that do arise</a:t>
            </a:r>
          </a:p>
          <a:p>
            <a:r>
              <a:rPr lang="en-GB" sz="2000" dirty="0" smtClean="0"/>
              <a:t>Synergies with the Supplier Obligation will be maximised</a:t>
            </a:r>
          </a:p>
          <a:p>
            <a:pPr>
              <a:buNone/>
            </a:pPr>
            <a:r>
              <a:rPr lang="en-GB" sz="2400" dirty="0" smtClean="0"/>
              <a:t> </a:t>
            </a:r>
          </a:p>
          <a:p>
            <a:pPr eaLnBrk="1" hangingPunct="1"/>
            <a:endParaRPr lang="en-GB" sz="2400" b="1" dirty="0" smtClean="0"/>
          </a:p>
        </p:txBody>
      </p:sp>
      <p:sp>
        <p:nvSpPr>
          <p:cNvPr id="8195" name="Title 2"/>
          <p:cNvSpPr>
            <a:spLocks noGrp="1"/>
          </p:cNvSpPr>
          <p:nvPr>
            <p:ph type="title"/>
          </p:nvPr>
        </p:nvSpPr>
        <p:spPr/>
        <p:txBody>
          <a:bodyPr/>
          <a:lstStyle/>
          <a:p>
            <a:pPr eaLnBrk="1" hangingPunct="1"/>
            <a:r>
              <a:rPr lang="en-GB" dirty="0" smtClean="0"/>
              <a:t>Assumptions</a:t>
            </a:r>
          </a:p>
        </p:txBody>
      </p:sp>
      <p:sp>
        <p:nvSpPr>
          <p:cNvPr id="8196"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900113" y="1844675"/>
          <a:ext cx="6616700" cy="4032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GB" dirty="0" smtClean="0"/>
              <a:t>Overview of proposal on cost recovery model </a:t>
            </a:r>
            <a:endParaRPr lang="en-GB" dirty="0"/>
          </a:p>
        </p:txBody>
      </p:sp>
      <p:sp>
        <p:nvSpPr>
          <p:cNvPr id="4"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3" y="1484784"/>
            <a:ext cx="6616700" cy="4752528"/>
          </a:xfrm>
        </p:spPr>
        <p:txBody>
          <a:bodyPr/>
          <a:lstStyle/>
          <a:p>
            <a:pPr eaLnBrk="1" hangingPunct="1">
              <a:buNone/>
              <a:defRPr/>
            </a:pPr>
            <a:r>
              <a:rPr lang="en-GB" sz="2000" b="1" dirty="0" smtClean="0"/>
              <a:t>Setting the CPB’s budget</a:t>
            </a:r>
          </a:p>
          <a:p>
            <a:pPr eaLnBrk="1" hangingPunct="1">
              <a:buNone/>
              <a:defRPr/>
            </a:pPr>
            <a:endParaRPr lang="en-GB" sz="2000" b="1" dirty="0" smtClean="0"/>
          </a:p>
          <a:p>
            <a:pPr marL="0" indent="0" eaLnBrk="1" hangingPunct="1">
              <a:defRPr/>
            </a:pPr>
            <a:r>
              <a:rPr lang="en-GB" sz="2000" dirty="0" smtClean="0"/>
              <a:t> Counterparty’s board estimate annual costs of fulfilling its functions (up to 4 years) in advance as part of its business planning process</a:t>
            </a:r>
          </a:p>
          <a:p>
            <a:pPr marL="0" indent="0" eaLnBrk="1" hangingPunct="1">
              <a:defRPr/>
            </a:pPr>
            <a:endParaRPr lang="en-GB" sz="2000" dirty="0" smtClean="0"/>
          </a:p>
          <a:p>
            <a:pPr marL="0" indent="0" eaLnBrk="1" hangingPunct="1">
              <a:defRPr/>
            </a:pPr>
            <a:r>
              <a:rPr lang="en-GB" sz="2000" dirty="0" smtClean="0"/>
              <a:t>There will be a maximum that can be recovered from the levy (currently 120% of costs), the remainder would come from DECC budget</a:t>
            </a:r>
          </a:p>
          <a:p>
            <a:pPr marL="0" indent="0" eaLnBrk="1" hangingPunct="1">
              <a:buNone/>
              <a:defRPr/>
            </a:pPr>
            <a:endParaRPr lang="en-GB" sz="2000" strike="sngStrike" dirty="0" smtClean="0"/>
          </a:p>
          <a:p>
            <a:pPr marL="0" indent="0" eaLnBrk="1" hangingPunct="1">
              <a:defRPr/>
            </a:pPr>
            <a:r>
              <a:rPr lang="en-GB" sz="2000" dirty="0" smtClean="0"/>
              <a:t>Draft of detailed annual budget subject to public consultation. Final budget approved by DECC Ministers and published in CPB’s annual business plan</a:t>
            </a:r>
          </a:p>
          <a:p>
            <a:pPr marL="0" indent="0" eaLnBrk="1" hangingPunct="1">
              <a:defRPr/>
            </a:pPr>
            <a:endParaRPr lang="en-GB" sz="2400" dirty="0" smtClean="0"/>
          </a:p>
          <a:p>
            <a:pPr eaLnBrk="1" hangingPunct="1">
              <a:defRPr/>
            </a:pPr>
            <a:endParaRPr lang="en-GB" dirty="0"/>
          </a:p>
        </p:txBody>
      </p:sp>
      <p:sp>
        <p:nvSpPr>
          <p:cNvPr id="9219" name="Title 2"/>
          <p:cNvSpPr>
            <a:spLocks noGrp="1"/>
          </p:cNvSpPr>
          <p:nvPr>
            <p:ph type="title"/>
          </p:nvPr>
        </p:nvSpPr>
        <p:spPr/>
        <p:txBody>
          <a:bodyPr/>
          <a:lstStyle/>
          <a:p>
            <a:pPr eaLnBrk="1" hangingPunct="1"/>
            <a:r>
              <a:rPr lang="en-GB" dirty="0" smtClean="0"/>
              <a:t>Budget Planning (1)</a:t>
            </a:r>
          </a:p>
        </p:txBody>
      </p:sp>
      <p:sp>
        <p:nvSpPr>
          <p:cNvPr id="9220"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Placeholder 1"/>
          <p:cNvSpPr>
            <a:spLocks noGrp="1"/>
          </p:cNvSpPr>
          <p:nvPr>
            <p:ph type="body" idx="1"/>
          </p:nvPr>
        </p:nvSpPr>
        <p:spPr>
          <a:xfrm>
            <a:off x="900113" y="1484784"/>
            <a:ext cx="6616700" cy="4680520"/>
          </a:xfrm>
        </p:spPr>
        <p:txBody>
          <a:bodyPr/>
          <a:lstStyle/>
          <a:p>
            <a:pPr eaLnBrk="1" hangingPunct="1">
              <a:buNone/>
            </a:pPr>
            <a:r>
              <a:rPr lang="en-GB" sz="2000" b="1" dirty="0" smtClean="0"/>
              <a:t>Calculating the levy</a:t>
            </a:r>
          </a:p>
          <a:p>
            <a:pPr eaLnBrk="1" hangingPunct="1">
              <a:buNone/>
            </a:pPr>
            <a:endParaRPr lang="en-GB" sz="2000" b="1" dirty="0" smtClean="0"/>
          </a:p>
          <a:p>
            <a:pPr eaLnBrk="1" hangingPunct="1"/>
            <a:r>
              <a:rPr lang="en-GB" sz="2000" b="1" dirty="0" smtClean="0"/>
              <a:t>Either</a:t>
            </a:r>
            <a:r>
              <a:rPr lang="en-GB" sz="2000" dirty="0" smtClean="0"/>
              <a:t> annual total costs of the CPB fulfilling its prescribed functions, divided by number of settlement periods (i.e. a fixed rate levy) </a:t>
            </a:r>
            <a:r>
              <a:rPr lang="en-GB" sz="2000" b="1" dirty="0" smtClean="0"/>
              <a:t>or </a:t>
            </a:r>
            <a:r>
              <a:rPr lang="en-GB" sz="2000" dirty="0" smtClean="0"/>
              <a:t>charged in arrears for CPB’s costs as they are invoiced each month </a:t>
            </a:r>
          </a:p>
          <a:p>
            <a:pPr eaLnBrk="1" hangingPunct="1">
              <a:buNone/>
            </a:pPr>
            <a:endParaRPr lang="en-GB" sz="2000" dirty="0" smtClean="0"/>
          </a:p>
          <a:p>
            <a:pPr eaLnBrk="1" hangingPunct="1"/>
            <a:r>
              <a:rPr lang="en-GB" sz="2000" dirty="0" smtClean="0"/>
              <a:t>The amount of levy paid by one supplier will be determined by its market share (based on Elexon data) and on the basis of pence per kilowatt hour</a:t>
            </a:r>
          </a:p>
          <a:p>
            <a:pPr eaLnBrk="1" hangingPunct="1">
              <a:buNone/>
            </a:pPr>
            <a:endParaRPr lang="en-GB" sz="2000" dirty="0" smtClean="0"/>
          </a:p>
          <a:p>
            <a:pPr eaLnBrk="1" hangingPunct="1"/>
            <a:r>
              <a:rPr lang="en-GB" sz="2000" dirty="0" smtClean="0"/>
              <a:t>Levy are likely to be calculated using a formula similar to Annex D-4 of BSC, and set out in legislation.</a:t>
            </a:r>
          </a:p>
          <a:p>
            <a:pPr eaLnBrk="1" hangingPunct="1"/>
            <a:endParaRPr lang="en-GB" sz="2400" dirty="0" smtClean="0"/>
          </a:p>
        </p:txBody>
      </p:sp>
      <p:sp>
        <p:nvSpPr>
          <p:cNvPr id="10243" name="Title 2"/>
          <p:cNvSpPr>
            <a:spLocks noGrp="1"/>
          </p:cNvSpPr>
          <p:nvPr>
            <p:ph type="title"/>
          </p:nvPr>
        </p:nvSpPr>
        <p:spPr>
          <a:xfrm>
            <a:off x="900113" y="171450"/>
            <a:ext cx="5400675" cy="809278"/>
          </a:xfrm>
        </p:spPr>
        <p:txBody>
          <a:bodyPr/>
          <a:lstStyle/>
          <a:p>
            <a:pPr eaLnBrk="1" hangingPunct="1"/>
            <a:r>
              <a:rPr lang="en-GB" dirty="0" smtClean="0"/>
              <a:t>Budget Planning (2)</a:t>
            </a:r>
          </a:p>
        </p:txBody>
      </p:sp>
      <p:sp>
        <p:nvSpPr>
          <p:cNvPr id="10244"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GB" dirty="0"/>
          </a:p>
        </p:txBody>
      </p:sp>
      <p:sp>
        <p:nvSpPr>
          <p:cNvPr id="3" name="Title 2"/>
          <p:cNvSpPr>
            <a:spLocks noGrp="1"/>
          </p:cNvSpPr>
          <p:nvPr>
            <p:ph type="title"/>
          </p:nvPr>
        </p:nvSpPr>
        <p:spPr>
          <a:xfrm>
            <a:off x="900113" y="171450"/>
            <a:ext cx="5400675" cy="809278"/>
          </a:xfrm>
        </p:spPr>
        <p:txBody>
          <a:bodyPr/>
          <a:lstStyle/>
          <a:p>
            <a:r>
              <a:rPr lang="en-GB" dirty="0" smtClean="0"/>
              <a:t>Administration of the levy (1): Options for Collection</a:t>
            </a:r>
            <a:endParaRPr lang="en-GB" dirty="0"/>
          </a:p>
        </p:txBody>
      </p:sp>
      <p:graphicFrame>
        <p:nvGraphicFramePr>
          <p:cNvPr id="4" name="Diagram 3"/>
          <p:cNvGraphicFramePr/>
          <p:nvPr>
            <p:extLst>
              <p:ext uri="{D42A27DB-BD31-4B8C-83A1-F6EECF244321}">
                <p14:modId xmlns="" xmlns:p14="http://schemas.microsoft.com/office/powerpoint/2010/main" val="4135239755"/>
              </p:ext>
            </p:extLst>
          </p:nvPr>
        </p:nvGraphicFramePr>
        <p:xfrm>
          <a:off x="899592" y="1844825"/>
          <a:ext cx="6769621"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3"/>
          <p:cNvSpPr>
            <a:spLocks noChangeArrowheads="1"/>
          </p:cNvSpPr>
          <p:nvPr/>
        </p:nvSpPr>
        <p:spPr bwMode="auto">
          <a:xfrm>
            <a:off x="179388" y="6308725"/>
            <a:ext cx="9324975" cy="339725"/>
          </a:xfrm>
          <a:prstGeom prst="rect">
            <a:avLst/>
          </a:prstGeom>
          <a:noFill/>
          <a:ln w="9525">
            <a:noFill/>
            <a:miter lim="800000"/>
            <a:headEnd/>
            <a:tailEnd/>
          </a:ln>
        </p:spPr>
        <p:txBody>
          <a:bodyPr>
            <a:spAutoFit/>
          </a:bodyPr>
          <a:lstStyle/>
          <a:p>
            <a:r>
              <a:rPr lang="en-GB" sz="1600" dirty="0">
                <a:solidFill>
                  <a:schemeClr val="bg2"/>
                </a:solidFill>
              </a:rPr>
              <a:t>EMR Expert Group papers are not a statement of Government policy or policy intent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Placeholder 1"/>
          <p:cNvSpPr>
            <a:spLocks noGrp="1"/>
          </p:cNvSpPr>
          <p:nvPr>
            <p:ph type="body" idx="1"/>
          </p:nvPr>
        </p:nvSpPr>
        <p:spPr>
          <a:xfrm>
            <a:off x="900113" y="1412776"/>
            <a:ext cx="7920037" cy="4680049"/>
          </a:xfrm>
        </p:spPr>
        <p:txBody>
          <a:bodyPr/>
          <a:lstStyle/>
          <a:p>
            <a:pPr eaLnBrk="1" hangingPunct="1">
              <a:buNone/>
            </a:pPr>
            <a:r>
              <a:rPr lang="en-GB" sz="2000" b="1" dirty="0" smtClean="0"/>
              <a:t>Revision of budget and arrangements for overspend/underpsend</a:t>
            </a:r>
          </a:p>
          <a:p>
            <a:pPr eaLnBrk="1" hangingPunct="1">
              <a:buNone/>
            </a:pPr>
            <a:endParaRPr lang="en-GB" u="sng" dirty="0" smtClean="0"/>
          </a:p>
          <a:p>
            <a:pPr eaLnBrk="1" hangingPunct="1"/>
            <a:r>
              <a:rPr lang="en-GB" sz="2000" dirty="0" smtClean="0"/>
              <a:t>CPB will be required formally to review its budget at the mid-year point and adjust the levy accordingly at that point, subject to approval by the Secretary of State </a:t>
            </a:r>
          </a:p>
          <a:p>
            <a:pPr eaLnBrk="1" hangingPunct="1"/>
            <a:endParaRPr lang="en-GB" sz="2000" dirty="0" smtClean="0"/>
          </a:p>
          <a:p>
            <a:pPr eaLnBrk="1" hangingPunct="1"/>
            <a:r>
              <a:rPr lang="en-GB" sz="2000" dirty="0" smtClean="0"/>
              <a:t>Any overspend or under spend will be settled at the end of the year, following the publication of audited accounts</a:t>
            </a:r>
          </a:p>
          <a:p>
            <a:pPr eaLnBrk="1" hangingPunct="1">
              <a:buNone/>
            </a:pPr>
            <a:endParaRPr lang="en-GB" sz="2000" dirty="0" smtClean="0"/>
          </a:p>
          <a:p>
            <a:pPr eaLnBrk="1" hangingPunct="1"/>
            <a:r>
              <a:rPr lang="en-GB" sz="2000" dirty="0" smtClean="0"/>
              <a:t>Reconciliation will be made according to market share and using the same invoice process as regular levy payments</a:t>
            </a:r>
          </a:p>
          <a:p>
            <a:pPr eaLnBrk="1" hangingPunct="1"/>
            <a:endParaRPr lang="en-GB" sz="2000" dirty="0" smtClean="0"/>
          </a:p>
          <a:p>
            <a:pPr eaLnBrk="1" hangingPunct="1">
              <a:buNone/>
            </a:pPr>
            <a:endParaRPr lang="en-GB" dirty="0" smtClean="0"/>
          </a:p>
          <a:p>
            <a:pPr eaLnBrk="1" hangingPunct="1"/>
            <a:endParaRPr lang="en-GB" dirty="0" smtClean="0"/>
          </a:p>
          <a:p>
            <a:pPr eaLnBrk="1" hangingPunct="1">
              <a:buNone/>
            </a:pPr>
            <a:endParaRPr lang="en-GB" dirty="0" smtClean="0"/>
          </a:p>
          <a:p>
            <a:pPr eaLnBrk="1" hangingPunct="1">
              <a:buNone/>
            </a:pPr>
            <a:endParaRPr lang="en-GB" dirty="0" smtClean="0"/>
          </a:p>
          <a:p>
            <a:pPr eaLnBrk="1" hangingPunct="1">
              <a:buFontTx/>
              <a:buNone/>
            </a:pPr>
            <a:endParaRPr lang="en-GB" b="1" dirty="0" smtClean="0"/>
          </a:p>
        </p:txBody>
      </p:sp>
      <p:sp>
        <p:nvSpPr>
          <p:cNvPr id="13315" name="Title 2"/>
          <p:cNvSpPr>
            <a:spLocks noGrp="1"/>
          </p:cNvSpPr>
          <p:nvPr>
            <p:ph type="title"/>
          </p:nvPr>
        </p:nvSpPr>
        <p:spPr>
          <a:xfrm>
            <a:off x="900113" y="404813"/>
            <a:ext cx="5903912" cy="504825"/>
          </a:xfrm>
        </p:spPr>
        <p:txBody>
          <a:bodyPr/>
          <a:lstStyle/>
          <a:p>
            <a:pPr eaLnBrk="1" hangingPunct="1"/>
            <a:r>
              <a:rPr lang="en-GB" dirty="0" smtClean="0"/>
              <a:t>Administration of the Levy (2)</a:t>
            </a:r>
          </a:p>
        </p:txBody>
      </p:sp>
      <p:sp>
        <p:nvSpPr>
          <p:cNvPr id="13316" name="TextBox 3"/>
          <p:cNvSpPr txBox="1">
            <a:spLocks noChangeArrowheads="1"/>
          </p:cNvSpPr>
          <p:nvPr/>
        </p:nvSpPr>
        <p:spPr bwMode="auto">
          <a:xfrm>
            <a:off x="250825" y="6308725"/>
            <a:ext cx="7810500" cy="339725"/>
          </a:xfrm>
          <a:prstGeom prst="rect">
            <a:avLst/>
          </a:prstGeom>
          <a:noFill/>
          <a:ln w="9525">
            <a:noFill/>
            <a:miter lim="800000"/>
            <a:headEnd/>
            <a:tailEnd/>
          </a:ln>
        </p:spPr>
        <p:txBody>
          <a:bodyPr wrap="none">
            <a:spAutoFit/>
          </a:bodyPr>
          <a:lstStyle/>
          <a:p>
            <a:r>
              <a:rPr lang="en-GB" sz="1600" dirty="0">
                <a:solidFill>
                  <a:schemeClr val="bg2"/>
                </a:solidFill>
              </a:rPr>
              <a:t>EMR Expert Group papers are not a statement of Government policy or policy intent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cc_ppt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76200">
          <a:solidFill>
            <a:schemeClr val="bg2"/>
          </a:solidFill>
          <a:tailEnd type="arrow"/>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5C7BC61-22B6-46C7-83D4-7ADE0D6EE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F335D8D-1603-423B-BDD6-6F3BC4F92279}">
  <ds:schemaRefs>
    <ds:schemaRef ds:uri="http://schemas.microsoft.com/sharepoint/v3/contenttype/forms"/>
  </ds:schemaRefs>
</ds:datastoreItem>
</file>

<file path=customXml/itemProps3.xml><?xml version="1.0" encoding="utf-8"?>
<ds:datastoreItem xmlns:ds="http://schemas.openxmlformats.org/officeDocument/2006/customXml" ds:itemID="{FD707E00-0419-4079-A5B0-31DEA5D76D59}">
  <ds:schemaRefs>
    <ds:schemaRef ds:uri="http://schemas.microsoft.com/office/2006/metadata/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3260</TotalTime>
  <Words>1272</Words>
  <Application>Microsoft Office PowerPoint</Application>
  <PresentationFormat>On-screen Show (4:3)</PresentationFormat>
  <Paragraphs>141</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decc_ppt_template</vt:lpstr>
      <vt:lpstr>CFD counterparty- operational cost recovery </vt:lpstr>
      <vt:lpstr>Aims of the session</vt:lpstr>
      <vt:lpstr>Background </vt:lpstr>
      <vt:lpstr>Assumptions</vt:lpstr>
      <vt:lpstr>Overview of proposal on cost recovery model </vt:lpstr>
      <vt:lpstr>Budget Planning (1)</vt:lpstr>
      <vt:lpstr>Budget Planning (2)</vt:lpstr>
      <vt:lpstr>Administration of the levy (1): Options for Collection</vt:lpstr>
      <vt:lpstr>Administration of the Levy (2)</vt:lpstr>
      <vt:lpstr>Administration of the levy (3)</vt:lpstr>
      <vt:lpstr>Accounting and Governance  </vt:lpstr>
      <vt:lpstr>Questions </vt:lpstr>
      <vt:lpstr>Next Steps </vt:lpstr>
    </vt:vector>
  </TitlesOfParts>
  <Company>DECC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beer</dc:creator>
  <cp:lastModifiedBy>LC</cp:lastModifiedBy>
  <cp:revision>253</cp:revision>
  <cp:lastPrinted>2013-02-18T12:39:40Z</cp:lastPrinted>
  <dcterms:created xsi:type="dcterms:W3CDTF">2012-11-08T14:40:11Z</dcterms:created>
  <dcterms:modified xsi:type="dcterms:W3CDTF">2013-05-02T16:23:32Z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